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26"/>
  </p:notesMasterIdLst>
  <p:sldIdLst>
    <p:sldId id="256" r:id="rId2"/>
    <p:sldId id="267" r:id="rId3"/>
    <p:sldId id="258" r:id="rId4"/>
    <p:sldId id="259" r:id="rId5"/>
    <p:sldId id="262" r:id="rId6"/>
    <p:sldId id="263" r:id="rId7"/>
    <p:sldId id="264" r:id="rId8"/>
    <p:sldId id="266" r:id="rId9"/>
    <p:sldId id="265" r:id="rId10"/>
    <p:sldId id="268" r:id="rId11"/>
    <p:sldId id="269" r:id="rId12"/>
    <p:sldId id="270" r:id="rId13"/>
    <p:sldId id="272" r:id="rId14"/>
    <p:sldId id="273" r:id="rId15"/>
    <p:sldId id="283" r:id="rId16"/>
    <p:sldId id="276" r:id="rId17"/>
    <p:sldId id="275" r:id="rId18"/>
    <p:sldId id="278" r:id="rId19"/>
    <p:sldId id="282" r:id="rId20"/>
    <p:sldId id="274" r:id="rId21"/>
    <p:sldId id="277" r:id="rId22"/>
    <p:sldId id="281"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sorterViewPr>
    <p:cViewPr>
      <p:scale>
        <a:sx n="100" d="100"/>
        <a:sy n="100" d="100"/>
      </p:scale>
      <p:origin x="0" y="-13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 Id="rId4" Type="http://schemas.openxmlformats.org/officeDocument/2006/relationships/chartUserShapes" Target="../drawings/drawing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076442490071146E-2"/>
          <c:y val="4.2686371516219401E-2"/>
          <c:w val="0.94592355750992885"/>
          <c:h val="0.83660711861821291"/>
        </c:manualLayout>
      </c:layout>
      <c:barChart>
        <c:barDir val="col"/>
        <c:grouping val="clustered"/>
        <c:varyColors val="0"/>
        <c:ser>
          <c:idx val="0"/>
          <c:order val="0"/>
          <c:tx>
            <c:strRef>
              <c:f>Sheet1!$B$1</c:f>
              <c:strCache>
                <c:ptCount val="1"/>
                <c:pt idx="0">
                  <c:v>Aadhar</c:v>
                </c:pt>
              </c:strCache>
            </c:strRef>
          </c:tx>
          <c:spPr>
            <a:solidFill>
              <a:schemeClr val="accent1"/>
            </a:solidFill>
            <a:ln w="19050">
              <a:solidFill>
                <a:schemeClr val="lt1"/>
              </a:solid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500</c:v>
                </c:pt>
              </c:numCache>
            </c:numRef>
          </c:val>
          <c:extLst>
            <c:ext xmlns:c16="http://schemas.microsoft.com/office/drawing/2014/chart" uri="{C3380CC4-5D6E-409C-BE32-E72D297353CC}">
              <c16:uniqueId val="{00000000-2BC0-42F3-B0E2-14262AD11ECE}"/>
            </c:ext>
          </c:extLst>
        </c:ser>
        <c:ser>
          <c:idx val="1"/>
          <c:order val="1"/>
          <c:tx>
            <c:strRef>
              <c:f>Sheet1!$C$1</c:f>
              <c:strCache>
                <c:ptCount val="1"/>
                <c:pt idx="0">
                  <c:v> Just Dial</c:v>
                </c:pt>
              </c:strCache>
            </c:strRef>
          </c:tx>
          <c:spPr>
            <a:solidFill>
              <a:schemeClr val="accent2"/>
            </a:solidFill>
            <a:ln w="19050">
              <a:solidFill>
                <a:schemeClr val="lt1"/>
              </a:solidFill>
            </a:ln>
            <a:effectLst/>
          </c:spPr>
          <c:invertIfNegative val="0"/>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1">
                  <c:v>300</c:v>
                </c:pt>
              </c:numCache>
            </c:numRef>
          </c:val>
          <c:extLst>
            <c:ext xmlns:c16="http://schemas.microsoft.com/office/drawing/2014/chart" uri="{C3380CC4-5D6E-409C-BE32-E72D297353CC}">
              <c16:uniqueId val="{00000001-2BC0-42F3-B0E2-14262AD11ECE}"/>
            </c:ext>
          </c:extLst>
        </c:ser>
        <c:ser>
          <c:idx val="2"/>
          <c:order val="2"/>
          <c:tx>
            <c:strRef>
              <c:f>Sheet1!$D$1</c:f>
              <c:strCache>
                <c:ptCount val="1"/>
                <c:pt idx="0">
                  <c:v>BigBasket</c:v>
                </c:pt>
              </c:strCache>
            </c:strRef>
          </c:tx>
          <c:spPr>
            <a:solidFill>
              <a:schemeClr val="accent3"/>
            </a:solidFill>
            <a:ln w="19050">
              <a:solidFill>
                <a:schemeClr val="lt1"/>
              </a:solidFill>
            </a:ln>
            <a:effectLst/>
          </c:spPr>
          <c:invertIfNegative val="0"/>
          <c:cat>
            <c:numRef>
              <c:f>Sheet1!$A$2:$A$5</c:f>
              <c:numCache>
                <c:formatCode>General</c:formatCode>
                <c:ptCount val="4"/>
                <c:pt idx="0">
                  <c:v>2018</c:v>
                </c:pt>
                <c:pt idx="1">
                  <c:v>2019</c:v>
                </c:pt>
                <c:pt idx="2">
                  <c:v>2020</c:v>
                </c:pt>
                <c:pt idx="3">
                  <c:v>2021</c:v>
                </c:pt>
              </c:numCache>
            </c:numRef>
          </c:cat>
          <c:val>
            <c:numRef>
              <c:f>Sheet1!$D$2:$D$5</c:f>
              <c:numCache>
                <c:formatCode>General</c:formatCode>
                <c:ptCount val="4"/>
                <c:pt idx="2">
                  <c:v>200</c:v>
                </c:pt>
              </c:numCache>
            </c:numRef>
          </c:val>
          <c:extLst>
            <c:ext xmlns:c16="http://schemas.microsoft.com/office/drawing/2014/chart" uri="{C3380CC4-5D6E-409C-BE32-E72D297353CC}">
              <c16:uniqueId val="{00000002-2BC0-42F3-B0E2-14262AD11ECE}"/>
            </c:ext>
          </c:extLst>
        </c:ser>
        <c:ser>
          <c:idx val="3"/>
          <c:order val="3"/>
          <c:tx>
            <c:strRef>
              <c:f>Sheet1!$E$1</c:f>
              <c:strCache>
                <c:ptCount val="1"/>
                <c:pt idx="0">
                  <c:v>Air India</c:v>
                </c:pt>
              </c:strCache>
            </c:strRef>
          </c:tx>
          <c:spPr>
            <a:solidFill>
              <a:schemeClr val="accent4"/>
            </a:solidFill>
            <a:ln w="19050">
              <a:solidFill>
                <a:schemeClr val="lt1"/>
              </a:solidFill>
            </a:ln>
            <a:effectLst/>
          </c:spPr>
          <c:invertIfNegative val="0"/>
          <c:cat>
            <c:numRef>
              <c:f>Sheet1!$A$2:$A$5</c:f>
              <c:numCache>
                <c:formatCode>General</c:formatCode>
                <c:ptCount val="4"/>
                <c:pt idx="0">
                  <c:v>2018</c:v>
                </c:pt>
                <c:pt idx="1">
                  <c:v>2019</c:v>
                </c:pt>
                <c:pt idx="2">
                  <c:v>2020</c:v>
                </c:pt>
                <c:pt idx="3">
                  <c:v>2021</c:v>
                </c:pt>
              </c:numCache>
            </c:numRef>
          </c:cat>
          <c:val>
            <c:numRef>
              <c:f>Sheet1!$E$2:$E$5</c:f>
              <c:numCache>
                <c:formatCode>General</c:formatCode>
                <c:ptCount val="4"/>
                <c:pt idx="3">
                  <c:v>100</c:v>
                </c:pt>
              </c:numCache>
            </c:numRef>
          </c:val>
          <c:extLst>
            <c:ext xmlns:c16="http://schemas.microsoft.com/office/drawing/2014/chart" uri="{C3380CC4-5D6E-409C-BE32-E72D297353CC}">
              <c16:uniqueId val="{00000003-2BC0-42F3-B0E2-14262AD11ECE}"/>
            </c:ext>
          </c:extLst>
        </c:ser>
        <c:dLbls>
          <c:showLegendKey val="0"/>
          <c:showVal val="0"/>
          <c:showCatName val="0"/>
          <c:showSerName val="0"/>
          <c:showPercent val="0"/>
          <c:showBubbleSize val="0"/>
        </c:dLbls>
        <c:gapWidth val="150"/>
        <c:axId val="83091279"/>
        <c:axId val="83091759"/>
      </c:barChart>
      <c:catAx>
        <c:axId val="8309127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091759"/>
        <c:crossesAt val="50"/>
        <c:auto val="1"/>
        <c:lblAlgn val="ctr"/>
        <c:lblOffset val="100"/>
        <c:noMultiLvlLbl val="0"/>
      </c:catAx>
      <c:valAx>
        <c:axId val="8309175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091279"/>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0.05863</cdr:x>
      <cdr:y>0.06439</cdr:y>
    </cdr:from>
    <cdr:to>
      <cdr:x>0.18789</cdr:x>
      <cdr:y>0.13423</cdr:y>
    </cdr:to>
    <cdr:sp macro="" textlink="">
      <cdr:nvSpPr>
        <cdr:cNvPr id="2" name="TextBox 1">
          <a:extLst xmlns:a="http://schemas.openxmlformats.org/drawingml/2006/main">
            <a:ext uri="{FF2B5EF4-FFF2-40B4-BE49-F238E27FC236}">
              <a16:creationId xmlns:a16="http://schemas.microsoft.com/office/drawing/2014/main" id="{746403BF-118C-AAC9-D3D8-7407389142A7}"/>
            </a:ext>
          </a:extLst>
        </cdr:cNvPr>
        <cdr:cNvSpPr txBox="1"/>
      </cdr:nvSpPr>
      <cdr:spPr>
        <a:xfrm xmlns:a="http://schemas.openxmlformats.org/drawingml/2006/main">
          <a:off x="321728" y="285118"/>
          <a:ext cx="709227" cy="30928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1100</a:t>
          </a:r>
          <a:endParaRPr lang="en-IN" sz="1100" dirty="0"/>
        </a:p>
      </cdr:txBody>
    </cdr:sp>
  </cdr:relSizeAnchor>
  <cdr:relSizeAnchor xmlns:cdr="http://schemas.openxmlformats.org/drawingml/2006/chartDrawing">
    <cdr:from>
      <cdr:x>0.91202</cdr:x>
      <cdr:y>0.66497</cdr:y>
    </cdr:from>
    <cdr:to>
      <cdr:x>1</cdr:x>
      <cdr:y>0.7239</cdr:y>
    </cdr:to>
    <cdr:sp macro="" textlink="">
      <cdr:nvSpPr>
        <cdr:cNvPr id="3" name="TextBox 1">
          <a:extLst xmlns:a="http://schemas.openxmlformats.org/drawingml/2006/main">
            <a:ext uri="{FF2B5EF4-FFF2-40B4-BE49-F238E27FC236}">
              <a16:creationId xmlns:a16="http://schemas.microsoft.com/office/drawing/2014/main" id="{1B431E33-DEED-27CA-17CC-82EDFACDEC60}"/>
            </a:ext>
          </a:extLst>
        </cdr:cNvPr>
        <cdr:cNvSpPr txBox="1"/>
      </cdr:nvSpPr>
      <cdr:spPr>
        <a:xfrm xmlns:a="http://schemas.openxmlformats.org/drawingml/2006/main">
          <a:off x="5166760" y="2944595"/>
          <a:ext cx="498439" cy="26094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4.50</a:t>
          </a:r>
          <a:endParaRPr lang="en-IN" sz="1100" dirty="0"/>
        </a:p>
      </cdr:txBody>
    </cdr:sp>
  </cdr:relSizeAnchor>
  <cdr:relSizeAnchor xmlns:cdr="http://schemas.openxmlformats.org/drawingml/2006/chartDrawing">
    <cdr:from>
      <cdr:x>0.63864</cdr:x>
      <cdr:y>0.51619</cdr:y>
    </cdr:from>
    <cdr:to>
      <cdr:x>0.7679</cdr:x>
      <cdr:y>0.58603</cdr:y>
    </cdr:to>
    <cdr:sp macro="" textlink="">
      <cdr:nvSpPr>
        <cdr:cNvPr id="4" name="TextBox 1">
          <a:extLst xmlns:a="http://schemas.openxmlformats.org/drawingml/2006/main">
            <a:ext uri="{FF2B5EF4-FFF2-40B4-BE49-F238E27FC236}">
              <a16:creationId xmlns:a16="http://schemas.microsoft.com/office/drawing/2014/main" id="{1B431E33-DEED-27CA-17CC-82EDFACDEC60}"/>
            </a:ext>
          </a:extLst>
        </cdr:cNvPr>
        <cdr:cNvSpPr txBox="1"/>
      </cdr:nvSpPr>
      <cdr:spPr>
        <a:xfrm xmlns:a="http://schemas.openxmlformats.org/drawingml/2006/main">
          <a:off x="3618041" y="2285754"/>
          <a:ext cx="732245" cy="30928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dirty="0"/>
            <a:t>20</a:t>
          </a:r>
          <a:endParaRPr lang="en-IN" sz="1100" dirty="0"/>
        </a:p>
      </cdr:txBody>
    </cdr:sp>
  </cdr:relSizeAnchor>
  <cdr:relSizeAnchor xmlns:cdr="http://schemas.openxmlformats.org/drawingml/2006/chartDrawing">
    <cdr:from>
      <cdr:x>0.34727</cdr:x>
      <cdr:y>0.36123</cdr:y>
    </cdr:from>
    <cdr:to>
      <cdr:x>0.47652</cdr:x>
      <cdr:y>0.43107</cdr:y>
    </cdr:to>
    <cdr:sp macro="" textlink="">
      <cdr:nvSpPr>
        <cdr:cNvPr id="5" name="TextBox 1">
          <a:extLst xmlns:a="http://schemas.openxmlformats.org/drawingml/2006/main">
            <a:ext uri="{FF2B5EF4-FFF2-40B4-BE49-F238E27FC236}">
              <a16:creationId xmlns:a16="http://schemas.microsoft.com/office/drawing/2014/main" id="{1B431E33-DEED-27CA-17CC-82EDFACDEC60}"/>
            </a:ext>
          </a:extLst>
        </cdr:cNvPr>
        <cdr:cNvSpPr txBox="1"/>
      </cdr:nvSpPr>
      <cdr:spPr>
        <a:xfrm xmlns:a="http://schemas.openxmlformats.org/drawingml/2006/main">
          <a:off x="1967360" y="1599569"/>
          <a:ext cx="732245" cy="30928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100</a:t>
          </a:r>
          <a:endParaRPr lang="en-IN" sz="1100" dirty="0"/>
        </a:p>
      </cdr:txBody>
    </cdr:sp>
  </cdr:relSizeAnchor>
  <cdr:relSizeAnchor xmlns:cdr="http://schemas.openxmlformats.org/drawingml/2006/chartDrawing">
    <cdr:from>
      <cdr:x>0.7247</cdr:x>
      <cdr:y>0.06447</cdr:y>
    </cdr:from>
    <cdr:to>
      <cdr:x>0.90168</cdr:x>
      <cdr:y>0.30088</cdr:y>
    </cdr:to>
    <cdr:sp macro="" textlink="">
      <cdr:nvSpPr>
        <cdr:cNvPr id="6" name="TextBox 5">
          <a:extLst xmlns:a="http://schemas.openxmlformats.org/drawingml/2006/main">
            <a:ext uri="{FF2B5EF4-FFF2-40B4-BE49-F238E27FC236}">
              <a16:creationId xmlns:a16="http://schemas.microsoft.com/office/drawing/2014/main" id="{BD293A7C-EE5C-2A1F-34F3-F6C199C75372}"/>
            </a:ext>
          </a:extLst>
        </cdr:cNvPr>
        <cdr:cNvSpPr txBox="1"/>
      </cdr:nvSpPr>
      <cdr:spPr>
        <a:xfrm xmlns:a="http://schemas.openxmlformats.org/drawingml/2006/main">
          <a:off x="3744359" y="24934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dirty="0"/>
            <a:t>Figures in Millions.</a:t>
          </a:r>
          <a:endParaRPr lang="en-IN" sz="1200" b="1" dirty="0"/>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3:09:18.12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000E2-160A-472F-97B1-106A044DF796}" type="datetimeFigureOut">
              <a:rPr lang="en-IN" smtClean="0"/>
              <a:t>15-05-2023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D379E-FC1A-4310-89EC-BFDA74739D0B}" type="slidenum">
              <a:rPr lang="en-IN" smtClean="0"/>
              <a:t>‹#›</a:t>
            </a:fld>
            <a:endParaRPr lang="en-IN"/>
          </a:p>
        </p:txBody>
      </p:sp>
    </p:spTree>
    <p:extLst>
      <p:ext uri="{BB962C8B-B14F-4D97-AF65-F5344CB8AC3E}">
        <p14:creationId xmlns:p14="http://schemas.microsoft.com/office/powerpoint/2010/main" val="1283409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D379E-FC1A-4310-89EC-BFDA74739D0B}" type="slidenum">
              <a:rPr lang="en-IN" smtClean="0"/>
              <a:t>3</a:t>
            </a:fld>
            <a:endParaRPr lang="en-IN"/>
          </a:p>
        </p:txBody>
      </p:sp>
    </p:spTree>
    <p:extLst>
      <p:ext uri="{BB962C8B-B14F-4D97-AF65-F5344CB8AC3E}">
        <p14:creationId xmlns:p14="http://schemas.microsoft.com/office/powerpoint/2010/main" val="301330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D379E-FC1A-4310-89EC-BFDA74739D0B}" type="slidenum">
              <a:rPr lang="en-IN" smtClean="0"/>
              <a:t>6</a:t>
            </a:fld>
            <a:endParaRPr lang="en-IN"/>
          </a:p>
        </p:txBody>
      </p:sp>
    </p:spTree>
    <p:extLst>
      <p:ext uri="{BB962C8B-B14F-4D97-AF65-F5344CB8AC3E}">
        <p14:creationId xmlns:p14="http://schemas.microsoft.com/office/powerpoint/2010/main" val="58250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D379E-FC1A-4310-89EC-BFDA74739D0B}" type="slidenum">
              <a:rPr lang="en-IN" smtClean="0"/>
              <a:t>19</a:t>
            </a:fld>
            <a:endParaRPr lang="en-IN"/>
          </a:p>
        </p:txBody>
      </p:sp>
    </p:spTree>
    <p:extLst>
      <p:ext uri="{BB962C8B-B14F-4D97-AF65-F5344CB8AC3E}">
        <p14:creationId xmlns:p14="http://schemas.microsoft.com/office/powerpoint/2010/main" val="397427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D379E-FC1A-4310-89EC-BFDA74739D0B}" type="slidenum">
              <a:rPr lang="en-IN" smtClean="0"/>
              <a:t>21</a:t>
            </a:fld>
            <a:endParaRPr lang="en-IN"/>
          </a:p>
        </p:txBody>
      </p:sp>
    </p:spTree>
    <p:extLst>
      <p:ext uri="{BB962C8B-B14F-4D97-AF65-F5344CB8AC3E}">
        <p14:creationId xmlns:p14="http://schemas.microsoft.com/office/powerpoint/2010/main" val="199594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lnSpc>
                <a:spcPct val="114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49569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5207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157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47008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498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459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5/15/2023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9972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4109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28951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311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5/15/2023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809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lIns="109728" tIns="109728" rIns="109728" bIns="91440"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lIns="109728" tIns="109728" rIns="109728" bIns="91440" anchor="ctr"/>
          <a:lstStyle>
            <a:lvl1pPr algn="l">
              <a:defRPr sz="900">
                <a:solidFill>
                  <a:schemeClr val="tx1">
                    <a:tint val="75000"/>
                  </a:schemeClr>
                </a:solidFill>
              </a:defRPr>
            </a:lvl1pPr>
          </a:lstStyle>
          <a:p>
            <a:fld id="{8F72BA41-EC5B-4197-BCC8-0FD2E523CD7A}" type="datetimeFigureOut">
              <a:rPr lang="en-US" smtClean="0"/>
              <a:pPr/>
              <a:t>5/15/2023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lIns="109728" tIns="109728" rIns="109728" bIns="9144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lIns="109728" tIns="109728" rIns="109728" bIns="9144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514563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Lst>
  <p:txStyles>
    <p:titleStyle>
      <a:lvl1pPr algn="l" defTabSz="914400" rtl="0" eaLnBrk="1" latinLnBrk="0" hangingPunct="1">
        <a:lnSpc>
          <a:spcPct val="100000"/>
        </a:lnSpc>
        <a:spcBef>
          <a:spcPct val="0"/>
        </a:spcBef>
        <a:buNone/>
        <a:defRPr sz="4400" kern="1200" spc="13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tx2">
            <a:lumMod val="50000"/>
            <a:lumOff val="50000"/>
          </a:schemeClr>
        </a:buClr>
        <a:buSzPct val="75000"/>
        <a:buFont typeface="Wingdings" panose="05000000000000000000" pitchFamily="2" charset="2"/>
        <a:buChar char="§"/>
        <a:defRPr sz="2000" kern="1200" spc="80">
          <a:solidFill>
            <a:schemeClr val="tx2"/>
          </a:solidFill>
          <a:latin typeface="+mn-lt"/>
          <a:ea typeface="+mn-ea"/>
          <a:cs typeface="+mn-cs"/>
        </a:defRPr>
      </a:lvl1pPr>
      <a:lvl2pPr marL="457200" indent="-228600" algn="l" defTabSz="914400" rtl="0" eaLnBrk="1" latinLnBrk="0" hangingPunct="1">
        <a:lnSpc>
          <a:spcPct val="120000"/>
        </a:lnSpc>
        <a:spcBef>
          <a:spcPts val="500"/>
        </a:spcBef>
        <a:buClr>
          <a:schemeClr val="tx2">
            <a:lumMod val="50000"/>
            <a:lumOff val="50000"/>
          </a:schemeClr>
        </a:buClr>
        <a:buSzPct val="75000"/>
        <a:buFont typeface="Wingdings" panose="05000000000000000000" pitchFamily="2" charset="2"/>
        <a:buChar char="§"/>
        <a:defRPr sz="1800" kern="1200" spc="80">
          <a:solidFill>
            <a:schemeClr val="tx2"/>
          </a:solidFill>
          <a:latin typeface="+mn-lt"/>
          <a:ea typeface="+mn-ea"/>
          <a:cs typeface="+mn-cs"/>
        </a:defRPr>
      </a:lvl2pPr>
      <a:lvl3pPr marL="685800" indent="-228600" algn="l" defTabSz="914400" rtl="0" eaLnBrk="1" latinLnBrk="0" hangingPunct="1">
        <a:lnSpc>
          <a:spcPct val="120000"/>
        </a:lnSpc>
        <a:spcBef>
          <a:spcPts val="500"/>
        </a:spcBef>
        <a:buClr>
          <a:schemeClr val="tx2">
            <a:lumMod val="50000"/>
            <a:lumOff val="50000"/>
          </a:schemeClr>
        </a:buClr>
        <a:buSzPct val="75000"/>
        <a:buFont typeface="Wingdings" panose="05000000000000000000" pitchFamily="2" charset="2"/>
        <a:buChar char="§"/>
        <a:defRPr sz="1600" kern="1200" spc="80">
          <a:solidFill>
            <a:schemeClr val="tx2"/>
          </a:solidFill>
          <a:latin typeface="+mn-lt"/>
          <a:ea typeface="+mn-ea"/>
          <a:cs typeface="+mn-cs"/>
        </a:defRPr>
      </a:lvl3pPr>
      <a:lvl4pPr marL="914400" indent="-228600" algn="l" defTabSz="914400" rtl="0" eaLnBrk="1" latinLnBrk="0" hangingPunct="1">
        <a:lnSpc>
          <a:spcPct val="120000"/>
        </a:lnSpc>
        <a:spcBef>
          <a:spcPts val="500"/>
        </a:spcBef>
        <a:buClr>
          <a:schemeClr val="tx2">
            <a:lumMod val="50000"/>
            <a:lumOff val="50000"/>
          </a:schemeClr>
        </a:buClr>
        <a:buSzPct val="75000"/>
        <a:buFont typeface="Wingdings" panose="05000000000000000000" pitchFamily="2" charset="2"/>
        <a:buChar char="§"/>
        <a:defRPr sz="1400" kern="1200" spc="80">
          <a:solidFill>
            <a:schemeClr val="tx2"/>
          </a:solidFill>
          <a:latin typeface="+mn-lt"/>
          <a:ea typeface="+mn-ea"/>
          <a:cs typeface="+mn-cs"/>
        </a:defRPr>
      </a:lvl4pPr>
      <a:lvl5pPr marL="1143000" indent="-228600" algn="l" defTabSz="914400" rtl="0" eaLnBrk="1" latinLnBrk="0" hangingPunct="1">
        <a:lnSpc>
          <a:spcPct val="120000"/>
        </a:lnSpc>
        <a:spcBef>
          <a:spcPts val="500"/>
        </a:spcBef>
        <a:buClr>
          <a:schemeClr val="tx2">
            <a:lumMod val="50000"/>
            <a:lumOff val="50000"/>
          </a:schemeClr>
        </a:buClr>
        <a:buSzPct val="75000"/>
        <a:buFont typeface="Wingdings" panose="05000000000000000000" pitchFamily="2" charset="2"/>
        <a:buChar char="§"/>
        <a:defRPr sz="1400" kern="1200" spc="8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7.png" /><Relationship Id="rId1" Type="http://schemas.openxmlformats.org/officeDocument/2006/relationships/slideLayout" Target="../slideLayouts/slideLayout2.xml" /><Relationship Id="rId4" Type="http://schemas.openxmlformats.org/officeDocument/2006/relationships/image" Target="../media/image11.png"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ansh2356/Encryption_decryption_1st_draft" TargetMode="External" /><Relationship Id="rId2" Type="http://schemas.openxmlformats.org/officeDocument/2006/relationships/image" Target="../media/image21.jfif"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2.jfif"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fif"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4" name="Group 53">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5" name="Straight Connector 54">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8" name="Title 1">
            <a:extLst>
              <a:ext uri="{FF2B5EF4-FFF2-40B4-BE49-F238E27FC236}">
                <a16:creationId xmlns:a16="http://schemas.microsoft.com/office/drawing/2014/main" id="{C3593A3F-E735-77A3-8300-AE62B0AFBF9A}"/>
              </a:ext>
            </a:extLst>
          </p:cNvPr>
          <p:cNvSpPr>
            <a:spLocks noGrp="1"/>
          </p:cNvSpPr>
          <p:nvPr>
            <p:ph type="ctrTitle"/>
          </p:nvPr>
        </p:nvSpPr>
        <p:spPr>
          <a:xfrm>
            <a:off x="492943" y="644014"/>
            <a:ext cx="5606163" cy="2510445"/>
          </a:xfrm>
        </p:spPr>
        <p:txBody>
          <a:bodyPr lIns="91440" tIns="91440" rIns="91440" bIns="91440">
            <a:normAutofit/>
          </a:bodyPr>
          <a:lstStyle/>
          <a:p>
            <a:r>
              <a:rPr lang="en-US" dirty="0"/>
              <a:t>Encryption And Decryption</a:t>
            </a:r>
          </a:p>
        </p:txBody>
      </p:sp>
      <p:sp>
        <p:nvSpPr>
          <p:cNvPr id="19"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684225" y="3425899"/>
            <a:ext cx="5185297" cy="2309737"/>
          </a:xfrm>
        </p:spPr>
        <p:txBody>
          <a:bodyPr>
            <a:normAutofit/>
          </a:bodyPr>
          <a:lstStyle/>
          <a:p>
            <a:r>
              <a:rPr lang="en-US" dirty="0"/>
              <a:t> </a:t>
            </a:r>
          </a:p>
        </p:txBody>
      </p:sp>
      <p:sp>
        <p:nvSpPr>
          <p:cNvPr id="87" name="Right Triangle 86">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1">
            <a:extLst>
              <a:ext uri="{FF2B5EF4-FFF2-40B4-BE49-F238E27FC236}">
                <a16:creationId xmlns:a16="http://schemas.microsoft.com/office/drawing/2014/main" id="{F9A036A0-AD07-94CD-0FD5-42A24B9E15F2}"/>
              </a:ext>
            </a:extLst>
          </p:cNvPr>
          <p:cNvPicPr>
            <a:picLocks noChangeAspect="1"/>
          </p:cNvPicPr>
          <p:nvPr/>
        </p:nvPicPr>
        <p:blipFill rotWithShape="1">
          <a:blip r:embed="rId2"/>
          <a:srcRect l="16532" r="16532"/>
          <a:stretch/>
        </p:blipFill>
        <p:spPr>
          <a:xfrm>
            <a:off x="6310049" y="-1554"/>
            <a:ext cx="5872572"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22" name="Slide Number Placeholder 16">
            <a:extLst>
              <a:ext uri="{FF2B5EF4-FFF2-40B4-BE49-F238E27FC236}">
                <a16:creationId xmlns:a16="http://schemas.microsoft.com/office/drawing/2014/main" id="{E8226B91-0A80-0B15-7F9A-8B178074886A}"/>
              </a:ext>
            </a:extLst>
          </p:cNvPr>
          <p:cNvSpPr>
            <a:spLocks noGrp="1"/>
          </p:cNvSpPr>
          <p:nvPr>
            <p:ph type="sldNum" sz="quarter" idx="12"/>
          </p:nvPr>
        </p:nvSpPr>
        <p:spPr>
          <a:xfrm>
            <a:off x="11003649" y="6215870"/>
            <a:ext cx="979151" cy="417126"/>
          </a:xfrm>
        </p:spPr>
        <p:txBody>
          <a:bodyPr>
            <a:normAutofit/>
          </a:bodyPr>
          <a:lstStyle/>
          <a:p>
            <a:pPr>
              <a:spcAft>
                <a:spcPts val="600"/>
              </a:spcAft>
            </a:pPr>
            <a:fld id="{1437450A-6C25-4B4D-B27D-E1E9B2CE4682}" type="slidenum">
              <a:rPr lang="en-US" smtClean="0">
                <a:solidFill>
                  <a:srgbClr val="FFFFFF"/>
                </a:solidFill>
              </a:rPr>
              <a:pPr>
                <a:spcAft>
                  <a:spcPts val="600"/>
                </a:spcAft>
              </a:pPr>
              <a:t>1</a:t>
            </a:fld>
            <a:endParaRPr lang="en-US">
              <a:solidFill>
                <a:srgbClr val="FFFFFF"/>
              </a:solidFill>
            </a:endParaRPr>
          </a:p>
        </p:txBody>
      </p:sp>
      <p:pic>
        <p:nvPicPr>
          <p:cNvPr id="3" name="Picture 2">
            <a:extLst>
              <a:ext uri="{FF2B5EF4-FFF2-40B4-BE49-F238E27FC236}">
                <a16:creationId xmlns:a16="http://schemas.microsoft.com/office/drawing/2014/main" id="{5370E78E-3956-FB30-B091-50B54A33CD1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3142"/>
          <a:stretch/>
        </p:blipFill>
        <p:spPr>
          <a:xfrm>
            <a:off x="214568" y="3580442"/>
            <a:ext cx="6024920" cy="2147667"/>
          </a:xfrm>
          <a:prstGeom prst="rect">
            <a:avLst/>
          </a:prstGeom>
        </p:spPr>
      </p:pic>
    </p:spTree>
    <p:extLst>
      <p:ext uri="{BB962C8B-B14F-4D97-AF65-F5344CB8AC3E}">
        <p14:creationId xmlns:p14="http://schemas.microsoft.com/office/powerpoint/2010/main" val="69516284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39F4-19E8-0BBA-5288-CE918998B896}"/>
              </a:ext>
            </a:extLst>
          </p:cNvPr>
          <p:cNvSpPr>
            <a:spLocks noGrp="1"/>
          </p:cNvSpPr>
          <p:nvPr>
            <p:ph type="title"/>
          </p:nvPr>
        </p:nvSpPr>
        <p:spPr>
          <a:xfrm>
            <a:off x="259564" y="167326"/>
            <a:ext cx="10325000" cy="661060"/>
          </a:xfrm>
        </p:spPr>
        <p:txBody>
          <a:bodyPr/>
          <a:lstStyle/>
          <a:p>
            <a:r>
              <a:rPr lang="en-US" b="1" dirty="0"/>
              <a:t>Some Glimpses Of Our Source Code</a:t>
            </a:r>
            <a:endParaRPr lang="en-IN" b="1" dirty="0"/>
          </a:p>
        </p:txBody>
      </p:sp>
      <p:pic>
        <p:nvPicPr>
          <p:cNvPr id="4" name="Content Placeholder 3" descr="A screenshot of a computer&#10;&#10;Description automatically generated">
            <a:extLst>
              <a:ext uri="{FF2B5EF4-FFF2-40B4-BE49-F238E27FC236}">
                <a16:creationId xmlns:a16="http://schemas.microsoft.com/office/drawing/2014/main" id="{7B90F030-920E-E316-953A-3DB659B38A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24" t="3524" b="9075"/>
          <a:stretch/>
        </p:blipFill>
        <p:spPr>
          <a:xfrm>
            <a:off x="441789" y="1284710"/>
            <a:ext cx="11750211" cy="5095982"/>
          </a:xfr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B405EC43-2175-82D8-F59B-0F2C86B8084D}"/>
                  </a:ext>
                </a:extLst>
              </p14:cNvPr>
              <p14:cNvContentPartPr/>
              <p14:nvPr/>
            </p14:nvContentPartPr>
            <p14:xfrm>
              <a:off x="-462831" y="5825099"/>
              <a:ext cx="360" cy="360"/>
            </p14:xfrm>
          </p:contentPart>
        </mc:Choice>
        <mc:Fallback xmlns="">
          <p:pic>
            <p:nvPicPr>
              <p:cNvPr id="16" name="Ink 15">
                <a:extLst>
                  <a:ext uri="{FF2B5EF4-FFF2-40B4-BE49-F238E27FC236}">
                    <a16:creationId xmlns:a16="http://schemas.microsoft.com/office/drawing/2014/main" id="{B405EC43-2175-82D8-F59B-0F2C86B8084D}"/>
                  </a:ext>
                </a:extLst>
              </p:cNvPr>
              <p:cNvPicPr/>
              <p:nvPr/>
            </p:nvPicPr>
            <p:blipFill>
              <a:blip r:embed="rId4"/>
              <a:stretch>
                <a:fillRect/>
              </a:stretch>
            </p:blipFill>
            <p:spPr>
              <a:xfrm>
                <a:off x="-471471" y="5816099"/>
                <a:ext cx="18000" cy="18000"/>
              </a:xfrm>
              <a:prstGeom prst="rect">
                <a:avLst/>
              </a:prstGeom>
            </p:spPr>
          </p:pic>
        </mc:Fallback>
      </mc:AlternateContent>
      <p:sp>
        <p:nvSpPr>
          <p:cNvPr id="20" name="Right Brace 19">
            <a:extLst>
              <a:ext uri="{FF2B5EF4-FFF2-40B4-BE49-F238E27FC236}">
                <a16:creationId xmlns:a16="http://schemas.microsoft.com/office/drawing/2014/main" id="{F7E857E5-23BB-A8CE-6DC5-3145EF97964E}"/>
              </a:ext>
            </a:extLst>
          </p:cNvPr>
          <p:cNvSpPr/>
          <p:nvPr/>
        </p:nvSpPr>
        <p:spPr>
          <a:xfrm>
            <a:off x="2712378" y="1797978"/>
            <a:ext cx="297950" cy="1243173"/>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21" name="TextBox 20">
            <a:extLst>
              <a:ext uri="{FF2B5EF4-FFF2-40B4-BE49-F238E27FC236}">
                <a16:creationId xmlns:a16="http://schemas.microsoft.com/office/drawing/2014/main" id="{83800C47-84D5-E718-9E98-56E725C38062}"/>
              </a:ext>
            </a:extLst>
          </p:cNvPr>
          <p:cNvSpPr txBox="1"/>
          <p:nvPr/>
        </p:nvSpPr>
        <p:spPr>
          <a:xfrm>
            <a:off x="3036147" y="2234898"/>
            <a:ext cx="1756881" cy="369332"/>
          </a:xfrm>
          <a:prstGeom prst="rect">
            <a:avLst/>
          </a:prstGeom>
          <a:noFill/>
        </p:spPr>
        <p:txBody>
          <a:bodyPr wrap="square" rtlCol="0">
            <a:spAutoFit/>
          </a:bodyPr>
          <a:lstStyle/>
          <a:p>
            <a:r>
              <a:rPr lang="en-US" dirty="0">
                <a:solidFill>
                  <a:srgbClr val="FF0000"/>
                </a:solidFill>
              </a:rPr>
              <a:t>HEADER FILES</a:t>
            </a:r>
            <a:endParaRPr lang="en-IN" dirty="0">
              <a:solidFill>
                <a:srgbClr val="FF0000"/>
              </a:solidFill>
            </a:endParaRPr>
          </a:p>
        </p:txBody>
      </p:sp>
    </p:spTree>
    <p:extLst>
      <p:ext uri="{BB962C8B-B14F-4D97-AF65-F5344CB8AC3E}">
        <p14:creationId xmlns:p14="http://schemas.microsoft.com/office/powerpoint/2010/main" val="420455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C55BCCF-617C-2FEA-89AE-C349DBCB8B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55" t="3176" r="-4755" b="8080"/>
          <a:stretch/>
        </p:blipFill>
        <p:spPr>
          <a:xfrm>
            <a:off x="493160" y="532986"/>
            <a:ext cx="12287892" cy="5750931"/>
          </a:xfrm>
        </p:spPr>
      </p:pic>
      <p:sp>
        <p:nvSpPr>
          <p:cNvPr id="6" name="Right Brace 5">
            <a:extLst>
              <a:ext uri="{FF2B5EF4-FFF2-40B4-BE49-F238E27FC236}">
                <a16:creationId xmlns:a16="http://schemas.microsoft.com/office/drawing/2014/main" id="{D020BEE6-26A1-BFB1-3E01-BFA1FD1EE8BA}"/>
              </a:ext>
            </a:extLst>
          </p:cNvPr>
          <p:cNvSpPr/>
          <p:nvPr/>
        </p:nvSpPr>
        <p:spPr>
          <a:xfrm>
            <a:off x="7695344" y="1473871"/>
            <a:ext cx="657546" cy="2219218"/>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7" name="Right Brace 6">
            <a:extLst>
              <a:ext uri="{FF2B5EF4-FFF2-40B4-BE49-F238E27FC236}">
                <a16:creationId xmlns:a16="http://schemas.microsoft.com/office/drawing/2014/main" id="{1997A546-9AC4-7453-C4C1-7184C32FD5B9}"/>
              </a:ext>
            </a:extLst>
          </p:cNvPr>
          <p:cNvSpPr/>
          <p:nvPr/>
        </p:nvSpPr>
        <p:spPr>
          <a:xfrm>
            <a:off x="7489861" y="4150760"/>
            <a:ext cx="534256" cy="945222"/>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770AD569-5E3B-18B3-F8E7-CBE8E6702AE0}"/>
              </a:ext>
            </a:extLst>
          </p:cNvPr>
          <p:cNvSpPr txBox="1"/>
          <p:nvPr/>
        </p:nvSpPr>
        <p:spPr>
          <a:xfrm>
            <a:off x="8265559" y="2116476"/>
            <a:ext cx="2044557" cy="646331"/>
          </a:xfrm>
          <a:prstGeom prst="rect">
            <a:avLst/>
          </a:prstGeom>
          <a:noFill/>
        </p:spPr>
        <p:txBody>
          <a:bodyPr wrap="square" rtlCol="0">
            <a:spAutoFit/>
          </a:bodyPr>
          <a:lstStyle/>
          <a:p>
            <a:endParaRPr lang="en-US" dirty="0">
              <a:solidFill>
                <a:srgbClr val="FF0000"/>
              </a:solidFill>
            </a:endParaRPr>
          </a:p>
          <a:p>
            <a:r>
              <a:rPr lang="en-US" dirty="0">
                <a:solidFill>
                  <a:srgbClr val="FF0000"/>
                </a:solidFill>
              </a:rPr>
              <a:t>SEIVE FUNCTION</a:t>
            </a:r>
            <a:endParaRPr lang="en-IN" dirty="0">
              <a:solidFill>
                <a:srgbClr val="FF0000"/>
              </a:solidFill>
            </a:endParaRPr>
          </a:p>
        </p:txBody>
      </p:sp>
    </p:spTree>
    <p:extLst>
      <p:ext uri="{BB962C8B-B14F-4D97-AF65-F5344CB8AC3E}">
        <p14:creationId xmlns:p14="http://schemas.microsoft.com/office/powerpoint/2010/main" val="141185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78C9F4B0-C9F9-B69C-D01B-A84AFA7673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26" b="8205"/>
          <a:stretch/>
        </p:blipFill>
        <p:spPr>
          <a:xfrm>
            <a:off x="757138" y="482885"/>
            <a:ext cx="11434862" cy="5825448"/>
          </a:xfrm>
        </p:spPr>
      </p:pic>
      <p:pic>
        <p:nvPicPr>
          <p:cNvPr id="7" name="Picture 6">
            <a:extLst>
              <a:ext uri="{FF2B5EF4-FFF2-40B4-BE49-F238E27FC236}">
                <a16:creationId xmlns:a16="http://schemas.microsoft.com/office/drawing/2014/main" id="{CEED0212-671F-10C2-65EF-945E35BA0CC0}"/>
              </a:ext>
            </a:extLst>
          </p:cNvPr>
          <p:cNvPicPr>
            <a:picLocks noChangeAspect="1"/>
          </p:cNvPicPr>
          <p:nvPr/>
        </p:nvPicPr>
        <p:blipFill rotWithShape="1">
          <a:blip r:embed="rId3">
            <a:extLst>
              <a:ext uri="{28A0092B-C50C-407E-A947-70E740481C1C}">
                <a14:useLocalDpi xmlns:a14="http://schemas.microsoft.com/office/drawing/2010/main" val="0"/>
              </a:ext>
            </a:extLst>
          </a:blip>
          <a:srcRect l="4719" t="4344" b="8015"/>
          <a:stretch/>
        </p:blipFill>
        <p:spPr>
          <a:xfrm>
            <a:off x="575352" y="297951"/>
            <a:ext cx="11616647" cy="6010382"/>
          </a:xfrm>
          <a:prstGeom prst="rect">
            <a:avLst/>
          </a:prstGeom>
        </p:spPr>
      </p:pic>
      <p:sp>
        <p:nvSpPr>
          <p:cNvPr id="9" name="Right Brace 8">
            <a:extLst>
              <a:ext uri="{FF2B5EF4-FFF2-40B4-BE49-F238E27FC236}">
                <a16:creationId xmlns:a16="http://schemas.microsoft.com/office/drawing/2014/main" id="{88B00AC5-6A18-B73D-E321-6AF8112DAA30}"/>
              </a:ext>
            </a:extLst>
          </p:cNvPr>
          <p:cNvSpPr/>
          <p:nvPr/>
        </p:nvSpPr>
        <p:spPr>
          <a:xfrm>
            <a:off x="5825447" y="4027470"/>
            <a:ext cx="832206" cy="2167847"/>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77206263-76A5-31CE-7495-A1DD3F4410D2}"/>
              </a:ext>
            </a:extLst>
          </p:cNvPr>
          <p:cNvSpPr txBox="1"/>
          <p:nvPr/>
        </p:nvSpPr>
        <p:spPr>
          <a:xfrm>
            <a:off x="6657653" y="4788227"/>
            <a:ext cx="2907587" cy="646331"/>
          </a:xfrm>
          <a:prstGeom prst="rect">
            <a:avLst/>
          </a:prstGeom>
          <a:noFill/>
        </p:spPr>
        <p:txBody>
          <a:bodyPr wrap="square" rtlCol="0">
            <a:spAutoFit/>
          </a:bodyPr>
          <a:lstStyle/>
          <a:p>
            <a:r>
              <a:rPr lang="en-US" dirty="0">
                <a:solidFill>
                  <a:srgbClr val="FF0000"/>
                </a:solidFill>
              </a:rPr>
              <a:t>CREATION OF PUBLIC AND PRIVATE KEY</a:t>
            </a:r>
            <a:endParaRPr lang="en-IN" dirty="0">
              <a:solidFill>
                <a:srgbClr val="FF0000"/>
              </a:solidFill>
            </a:endParaRPr>
          </a:p>
        </p:txBody>
      </p:sp>
    </p:spTree>
    <p:extLst>
      <p:ext uri="{BB962C8B-B14F-4D97-AF65-F5344CB8AC3E}">
        <p14:creationId xmlns:p14="http://schemas.microsoft.com/office/powerpoint/2010/main" val="542937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7268B7B-2C6C-D16C-B8E9-747554A0C9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7" t="3184" b="8662"/>
          <a:stretch/>
        </p:blipFill>
        <p:spPr>
          <a:xfrm>
            <a:off x="1253447" y="436650"/>
            <a:ext cx="10938553" cy="5404208"/>
          </a:xfrm>
        </p:spPr>
      </p:pic>
      <p:sp>
        <p:nvSpPr>
          <p:cNvPr id="6" name="Right Brace 5">
            <a:extLst>
              <a:ext uri="{FF2B5EF4-FFF2-40B4-BE49-F238E27FC236}">
                <a16:creationId xmlns:a16="http://schemas.microsoft.com/office/drawing/2014/main" id="{D31F3FEC-F77E-046A-12EF-8566EE257A1C}"/>
              </a:ext>
            </a:extLst>
          </p:cNvPr>
          <p:cNvSpPr/>
          <p:nvPr/>
        </p:nvSpPr>
        <p:spPr>
          <a:xfrm>
            <a:off x="6842589" y="1017142"/>
            <a:ext cx="1541123" cy="461309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A40ECF9A-42C2-3E92-6E77-B3D43AF47614}"/>
              </a:ext>
            </a:extLst>
          </p:cNvPr>
          <p:cNvSpPr txBox="1"/>
          <p:nvPr/>
        </p:nvSpPr>
        <p:spPr>
          <a:xfrm>
            <a:off x="8383712" y="3000524"/>
            <a:ext cx="2219218" cy="646331"/>
          </a:xfrm>
          <a:prstGeom prst="rect">
            <a:avLst/>
          </a:prstGeom>
          <a:noFill/>
        </p:spPr>
        <p:txBody>
          <a:bodyPr wrap="square" rtlCol="0">
            <a:spAutoFit/>
          </a:bodyPr>
          <a:lstStyle/>
          <a:p>
            <a:r>
              <a:rPr lang="en-US" dirty="0">
                <a:solidFill>
                  <a:srgbClr val="FF0000"/>
                </a:solidFill>
              </a:rPr>
              <a:t>DECRYPTION CLASS</a:t>
            </a:r>
            <a:endParaRPr lang="en-IN" dirty="0">
              <a:solidFill>
                <a:srgbClr val="FF0000"/>
              </a:solidFill>
            </a:endParaRPr>
          </a:p>
        </p:txBody>
      </p:sp>
    </p:spTree>
    <p:extLst>
      <p:ext uri="{BB962C8B-B14F-4D97-AF65-F5344CB8AC3E}">
        <p14:creationId xmlns:p14="http://schemas.microsoft.com/office/powerpoint/2010/main" val="212547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15FEDF1-0E55-4A55-106C-BD629A87DB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93" t="3243" b="8659"/>
          <a:stretch/>
        </p:blipFill>
        <p:spPr>
          <a:xfrm>
            <a:off x="924675" y="482885"/>
            <a:ext cx="11267326" cy="5404208"/>
          </a:xfrm>
        </p:spPr>
      </p:pic>
    </p:spTree>
    <p:extLst>
      <p:ext uri="{BB962C8B-B14F-4D97-AF65-F5344CB8AC3E}">
        <p14:creationId xmlns:p14="http://schemas.microsoft.com/office/powerpoint/2010/main" val="248126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E850-5953-D8A0-451C-242D6A88EC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7F4E1F-734D-221D-894E-4A088C602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7222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39DC-34D2-62B6-0899-041BD3A9D6DE}"/>
              </a:ext>
            </a:extLst>
          </p:cNvPr>
          <p:cNvSpPr>
            <a:spLocks noGrp="1"/>
          </p:cNvSpPr>
          <p:nvPr>
            <p:ph type="title"/>
          </p:nvPr>
        </p:nvSpPr>
        <p:spPr/>
        <p:txBody>
          <a:bodyPr/>
          <a:lstStyle/>
          <a:p>
            <a:endParaRPr lang="en-IN"/>
          </a:p>
        </p:txBody>
      </p:sp>
      <p:pic>
        <p:nvPicPr>
          <p:cNvPr id="5" name="Content Placeholder 4" descr="Text&#10;&#10;Description automatically generated">
            <a:extLst>
              <a:ext uri="{FF2B5EF4-FFF2-40B4-BE49-F238E27FC236}">
                <a16:creationId xmlns:a16="http://schemas.microsoft.com/office/drawing/2014/main" id="{DF7A3EA2-2D49-0716-3F87-7ACC963B8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150813"/>
          </a:xfrm>
        </p:spPr>
      </p:pic>
      <p:sp>
        <p:nvSpPr>
          <p:cNvPr id="6" name="Right Brace 5">
            <a:extLst>
              <a:ext uri="{FF2B5EF4-FFF2-40B4-BE49-F238E27FC236}">
                <a16:creationId xmlns:a16="http://schemas.microsoft.com/office/drawing/2014/main" id="{7FDEEC71-46D3-C813-172A-96A30CF63095}"/>
              </a:ext>
            </a:extLst>
          </p:cNvPr>
          <p:cNvSpPr/>
          <p:nvPr/>
        </p:nvSpPr>
        <p:spPr>
          <a:xfrm>
            <a:off x="5979560" y="3575406"/>
            <a:ext cx="431514" cy="147328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8" name="TextBox 7">
            <a:extLst>
              <a:ext uri="{FF2B5EF4-FFF2-40B4-BE49-F238E27FC236}">
                <a16:creationId xmlns:a16="http://schemas.microsoft.com/office/drawing/2014/main" id="{0634F3F5-D4A7-F03B-CD4F-5397A09B280C}"/>
              </a:ext>
            </a:extLst>
          </p:cNvPr>
          <p:cNvSpPr txBox="1"/>
          <p:nvPr/>
        </p:nvSpPr>
        <p:spPr>
          <a:xfrm>
            <a:off x="6411074" y="4105615"/>
            <a:ext cx="2496620" cy="646331"/>
          </a:xfrm>
          <a:prstGeom prst="rect">
            <a:avLst/>
          </a:prstGeom>
          <a:noFill/>
        </p:spPr>
        <p:txBody>
          <a:bodyPr wrap="square" rtlCol="0">
            <a:spAutoFit/>
          </a:bodyPr>
          <a:lstStyle/>
          <a:p>
            <a:r>
              <a:rPr lang="en-US" dirty="0">
                <a:solidFill>
                  <a:srgbClr val="FF0000"/>
                </a:solidFill>
              </a:rPr>
              <a:t>ENCRYPTED TEXT AS OUTPUT</a:t>
            </a:r>
            <a:endParaRPr lang="en-IN" dirty="0">
              <a:solidFill>
                <a:srgbClr val="FF0000"/>
              </a:solidFill>
            </a:endParaRPr>
          </a:p>
        </p:txBody>
      </p:sp>
    </p:spTree>
    <p:extLst>
      <p:ext uri="{BB962C8B-B14F-4D97-AF65-F5344CB8AC3E}">
        <p14:creationId xmlns:p14="http://schemas.microsoft.com/office/powerpoint/2010/main" val="230893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7954EAC-4178-8DF4-10B7-D3723E9EC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ight Brace 5">
            <a:extLst>
              <a:ext uri="{FF2B5EF4-FFF2-40B4-BE49-F238E27FC236}">
                <a16:creationId xmlns:a16="http://schemas.microsoft.com/office/drawing/2014/main" id="{09E75681-4A2E-9408-2D2A-45A02AD145F8}"/>
              </a:ext>
            </a:extLst>
          </p:cNvPr>
          <p:cNvSpPr/>
          <p:nvPr/>
        </p:nvSpPr>
        <p:spPr>
          <a:xfrm>
            <a:off x="5609690" y="3534310"/>
            <a:ext cx="486310" cy="92467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08F1F041-4A8E-B3B7-7AFF-12324D3087AA}"/>
              </a:ext>
            </a:extLst>
          </p:cNvPr>
          <p:cNvSpPr txBox="1"/>
          <p:nvPr/>
        </p:nvSpPr>
        <p:spPr>
          <a:xfrm>
            <a:off x="6174769" y="3801438"/>
            <a:ext cx="2054831" cy="646331"/>
          </a:xfrm>
          <a:prstGeom prst="rect">
            <a:avLst/>
          </a:prstGeom>
          <a:noFill/>
        </p:spPr>
        <p:txBody>
          <a:bodyPr wrap="square" rtlCol="0">
            <a:spAutoFit/>
          </a:bodyPr>
          <a:lstStyle/>
          <a:p>
            <a:r>
              <a:rPr lang="en-US" dirty="0">
                <a:solidFill>
                  <a:srgbClr val="FF0000"/>
                </a:solidFill>
              </a:rPr>
              <a:t>DECRYPTED TEXT AS OUTPUT</a:t>
            </a:r>
            <a:endParaRPr lang="en-IN" dirty="0">
              <a:solidFill>
                <a:srgbClr val="FF0000"/>
              </a:solidFill>
            </a:endParaRPr>
          </a:p>
        </p:txBody>
      </p:sp>
    </p:spTree>
    <p:extLst>
      <p:ext uri="{BB962C8B-B14F-4D97-AF65-F5344CB8AC3E}">
        <p14:creationId xmlns:p14="http://schemas.microsoft.com/office/powerpoint/2010/main" val="18887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72DBDC3F-85CA-BF00-EBF0-4C87894D3B44}"/>
              </a:ext>
            </a:extLst>
          </p:cNvPr>
          <p:cNvGraphicFramePr>
            <a:graphicFrameLocks/>
          </p:cNvGraphicFramePr>
          <p:nvPr>
            <p:extLst>
              <p:ext uri="{D42A27DB-BD31-4B8C-83A1-F6EECF244321}">
                <p14:modId xmlns:p14="http://schemas.microsoft.com/office/powerpoint/2010/main" val="612493462"/>
              </p:ext>
            </p:extLst>
          </p:nvPr>
        </p:nvGraphicFramePr>
        <p:xfrm>
          <a:off x="6096000" y="1109609"/>
          <a:ext cx="5487114" cy="442816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F5EE3FC6-0E44-968A-5CBF-8944C97DBE05}"/>
              </a:ext>
            </a:extLst>
          </p:cNvPr>
          <p:cNvSpPr>
            <a:spLocks noGrp="1"/>
          </p:cNvSpPr>
          <p:nvPr>
            <p:ph type="title"/>
          </p:nvPr>
        </p:nvSpPr>
        <p:spPr>
          <a:xfrm>
            <a:off x="608886" y="109501"/>
            <a:ext cx="10325000" cy="1442463"/>
          </a:xfrm>
        </p:spPr>
        <p:txBody>
          <a:bodyPr/>
          <a:lstStyle/>
          <a:p>
            <a:r>
              <a:rPr lang="en-US" sz="4000" dirty="0"/>
              <a:t>Most Significant Data Breaches In India in the Recent Years</a:t>
            </a:r>
            <a:endParaRPr lang="en-IN" sz="4000" dirty="0"/>
          </a:p>
        </p:txBody>
      </p:sp>
      <p:sp>
        <p:nvSpPr>
          <p:cNvPr id="3" name="Content Placeholder 2">
            <a:extLst>
              <a:ext uri="{FF2B5EF4-FFF2-40B4-BE49-F238E27FC236}">
                <a16:creationId xmlns:a16="http://schemas.microsoft.com/office/drawing/2014/main" id="{F28FCA07-6648-2A97-850E-9F685D9329A2}"/>
              </a:ext>
            </a:extLst>
          </p:cNvPr>
          <p:cNvSpPr>
            <a:spLocks noGrp="1"/>
          </p:cNvSpPr>
          <p:nvPr>
            <p:ph idx="1"/>
          </p:nvPr>
        </p:nvSpPr>
        <p:spPr>
          <a:xfrm>
            <a:off x="608886" y="1805875"/>
            <a:ext cx="5166760" cy="3867744"/>
          </a:xfrm>
        </p:spPr>
        <p:txBody>
          <a:bodyPr/>
          <a:lstStyle/>
          <a:p>
            <a:r>
              <a:rPr lang="en-IN" sz="2800" dirty="0">
                <a:solidFill>
                  <a:srgbClr val="374151"/>
                </a:solidFill>
                <a:latin typeface="Söhne"/>
              </a:rPr>
              <a:t>Aadhar</a:t>
            </a:r>
            <a:r>
              <a:rPr lang="en-IN" sz="2800" b="0" i="0" dirty="0">
                <a:solidFill>
                  <a:srgbClr val="374151"/>
                </a:solidFill>
                <a:effectLst/>
                <a:latin typeface="Söhne"/>
              </a:rPr>
              <a:t> data breach. </a:t>
            </a:r>
          </a:p>
          <a:p>
            <a:r>
              <a:rPr lang="en-IN" sz="2800" b="0" i="0" dirty="0">
                <a:solidFill>
                  <a:srgbClr val="374151"/>
                </a:solidFill>
                <a:effectLst/>
                <a:latin typeface="Söhne"/>
              </a:rPr>
              <a:t>The data breach at Air India.</a:t>
            </a:r>
          </a:p>
          <a:p>
            <a:r>
              <a:rPr lang="en-IN" sz="2800" b="0" i="0" dirty="0">
                <a:solidFill>
                  <a:srgbClr val="374151"/>
                </a:solidFill>
                <a:effectLst/>
                <a:latin typeface="Söhne"/>
              </a:rPr>
              <a:t>The data breach at BigBasket.</a:t>
            </a:r>
            <a:endParaRPr lang="en-IN" sz="2800" dirty="0">
              <a:solidFill>
                <a:srgbClr val="374151"/>
              </a:solidFill>
              <a:latin typeface="Söhne"/>
            </a:endParaRPr>
          </a:p>
          <a:p>
            <a:r>
              <a:rPr lang="en-IN" sz="2800" b="0" i="0" dirty="0">
                <a:solidFill>
                  <a:srgbClr val="374151"/>
                </a:solidFill>
                <a:effectLst/>
                <a:latin typeface="Söhne"/>
              </a:rPr>
              <a:t>The cyberattack </a:t>
            </a:r>
            <a:r>
              <a:rPr lang="en-IN" sz="2800" dirty="0">
                <a:solidFill>
                  <a:srgbClr val="374151"/>
                </a:solidFill>
                <a:latin typeface="Söhne"/>
              </a:rPr>
              <a:t>at Just Dial.</a:t>
            </a:r>
          </a:p>
        </p:txBody>
      </p:sp>
    </p:spTree>
    <p:extLst>
      <p:ext uri="{BB962C8B-B14F-4D97-AF65-F5344CB8AC3E}">
        <p14:creationId xmlns:p14="http://schemas.microsoft.com/office/powerpoint/2010/main" val="270955512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2" name="Group 95">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7" name="Straight Connector 96">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6ED898A-7866-3E65-7602-76CA39CD9A37}"/>
              </a:ext>
            </a:extLst>
          </p:cNvPr>
          <p:cNvSpPr>
            <a:spLocks noGrp="1"/>
          </p:cNvSpPr>
          <p:nvPr>
            <p:ph type="title"/>
          </p:nvPr>
        </p:nvSpPr>
        <p:spPr>
          <a:xfrm>
            <a:off x="691079" y="725951"/>
            <a:ext cx="4927425" cy="1938525"/>
          </a:xfrm>
        </p:spPr>
        <p:txBody>
          <a:bodyPr>
            <a:normAutofit/>
          </a:bodyPr>
          <a:lstStyle/>
          <a:p>
            <a:pPr>
              <a:lnSpc>
                <a:spcPct val="90000"/>
              </a:lnSpc>
            </a:pPr>
            <a:r>
              <a:rPr lang="en-US" sz="3700" b="1"/>
              <a:t>Future Technology To be Designed with Security</a:t>
            </a:r>
            <a:endParaRPr lang="en-IN" sz="3700" b="1"/>
          </a:p>
        </p:txBody>
      </p:sp>
      <p:sp>
        <p:nvSpPr>
          <p:cNvPr id="133" name="Right Triangle 128">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E40883C6-717B-D5BB-65B8-188A976BD84D}"/>
              </a:ext>
            </a:extLst>
          </p:cNvPr>
          <p:cNvSpPr>
            <a:spLocks noGrp="1"/>
          </p:cNvSpPr>
          <p:nvPr>
            <p:ph idx="1"/>
          </p:nvPr>
        </p:nvSpPr>
        <p:spPr>
          <a:xfrm>
            <a:off x="691079" y="2886116"/>
            <a:ext cx="4927425" cy="3245931"/>
          </a:xfrm>
        </p:spPr>
        <p:txBody>
          <a:bodyPr>
            <a:normAutofit/>
          </a:bodyPr>
          <a:lstStyle/>
          <a:p>
            <a:r>
              <a:rPr lang="en-US" b="1" dirty="0"/>
              <a:t>Smart</a:t>
            </a:r>
          </a:p>
          <a:p>
            <a:r>
              <a:rPr lang="en-US" b="1" dirty="0"/>
              <a:t>Open</a:t>
            </a:r>
          </a:p>
          <a:p>
            <a:r>
              <a:rPr lang="en-US" b="1" dirty="0"/>
              <a:t>Trusted</a:t>
            </a:r>
          </a:p>
          <a:p>
            <a:r>
              <a:rPr lang="en-US" b="1" dirty="0"/>
              <a:t>Strong</a:t>
            </a:r>
          </a:p>
          <a:p>
            <a:r>
              <a:rPr lang="en-US" b="1" dirty="0"/>
              <a:t>Ubiquitous</a:t>
            </a:r>
            <a:endParaRPr lang="en-IN" b="1" dirty="0"/>
          </a:p>
        </p:txBody>
      </p:sp>
      <p:pic>
        <p:nvPicPr>
          <p:cNvPr id="7" name="Picture 6" descr="Diagram&#10;&#10;Description automatically generated">
            <a:extLst>
              <a:ext uri="{FF2B5EF4-FFF2-40B4-BE49-F238E27FC236}">
                <a16:creationId xmlns:a16="http://schemas.microsoft.com/office/drawing/2014/main" id="{8BD66E5F-3D03-C40D-7DE6-025AA67C45B7}"/>
              </a:ext>
            </a:extLst>
          </p:cNvPr>
          <p:cNvPicPr>
            <a:picLocks noChangeAspect="1"/>
          </p:cNvPicPr>
          <p:nvPr/>
        </p:nvPicPr>
        <p:blipFill rotWithShape="1">
          <a:blip r:embed="rId3">
            <a:extLst>
              <a:ext uri="{28A0092B-C50C-407E-A947-70E740481C1C}">
                <a14:useLocalDpi xmlns:a14="http://schemas.microsoft.com/office/drawing/2010/main" val="0"/>
              </a:ext>
            </a:extLst>
          </a:blip>
          <a:srcRect r="14034" b="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87043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021A-653F-9B46-30DE-EC26DEEF1872}"/>
              </a:ext>
            </a:extLst>
          </p:cNvPr>
          <p:cNvSpPr>
            <a:spLocks noGrp="1"/>
          </p:cNvSpPr>
          <p:nvPr>
            <p:ph type="title"/>
          </p:nvPr>
        </p:nvSpPr>
        <p:spPr>
          <a:xfrm>
            <a:off x="1187947" y="66626"/>
            <a:ext cx="11838067" cy="707887"/>
          </a:xfrm>
        </p:spPr>
        <p:txBody>
          <a:bodyPr/>
          <a:lstStyle/>
          <a:p>
            <a:r>
              <a:rPr lang="en-US" sz="4000" b="1" dirty="0"/>
              <a:t>One of The World’s Largest Data Breaches</a:t>
            </a:r>
            <a:endParaRPr lang="en-IN" sz="4000" b="1" dirty="0"/>
          </a:p>
        </p:txBody>
      </p:sp>
      <p:pic>
        <p:nvPicPr>
          <p:cNvPr id="5" name="Content Placeholder 4" descr="Logo, company name&#10;&#10;Description automatically generated">
            <a:extLst>
              <a:ext uri="{FF2B5EF4-FFF2-40B4-BE49-F238E27FC236}">
                <a16:creationId xmlns:a16="http://schemas.microsoft.com/office/drawing/2014/main" id="{87E4F6B9-F2C3-533F-8B1F-D4C7F2A3A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1937" y="1787705"/>
            <a:ext cx="3359649" cy="334937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03BE9C7-4140-86EF-1EBB-2A8D263E35C7}"/>
              </a:ext>
            </a:extLst>
          </p:cNvPr>
          <p:cNvSpPr txBox="1"/>
          <p:nvPr/>
        </p:nvSpPr>
        <p:spPr>
          <a:xfrm>
            <a:off x="1043467" y="1612485"/>
            <a:ext cx="7325475" cy="553998"/>
          </a:xfrm>
          <a:prstGeom prst="rect">
            <a:avLst/>
          </a:prstGeom>
          <a:noFill/>
        </p:spPr>
        <p:txBody>
          <a:bodyPr wrap="square" rtlCol="0">
            <a:spAutoFit/>
          </a:bodyPr>
          <a:lstStyle/>
          <a:p>
            <a:pPr marL="285750" indent="-285750">
              <a:buFont typeface="Arial" panose="020B0604020202020204" pitchFamily="34" charset="0"/>
              <a:buChar char="•"/>
            </a:pPr>
            <a:r>
              <a:rPr lang="en-US" sz="3000" dirty="0"/>
              <a:t>AADHAR Data Breach</a:t>
            </a:r>
            <a:endParaRPr lang="en-IN" sz="3000" dirty="0"/>
          </a:p>
        </p:txBody>
      </p:sp>
      <p:sp>
        <p:nvSpPr>
          <p:cNvPr id="7" name="TextBox 6">
            <a:extLst>
              <a:ext uri="{FF2B5EF4-FFF2-40B4-BE49-F238E27FC236}">
                <a16:creationId xmlns:a16="http://schemas.microsoft.com/office/drawing/2014/main" id="{1C4FD53C-EF7D-5451-3AD5-7B77AF5C978C}"/>
              </a:ext>
            </a:extLst>
          </p:cNvPr>
          <p:cNvSpPr txBox="1"/>
          <p:nvPr/>
        </p:nvSpPr>
        <p:spPr>
          <a:xfrm>
            <a:off x="1655421" y="2601941"/>
            <a:ext cx="639052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Date : March 2018</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Impact : 1.1 billion people</a:t>
            </a:r>
            <a:endParaRPr lang="en-IN" sz="2000" dirty="0"/>
          </a:p>
        </p:txBody>
      </p:sp>
      <p:sp>
        <p:nvSpPr>
          <p:cNvPr id="8" name="TextBox 7">
            <a:extLst>
              <a:ext uri="{FF2B5EF4-FFF2-40B4-BE49-F238E27FC236}">
                <a16:creationId xmlns:a16="http://schemas.microsoft.com/office/drawing/2014/main" id="{7302E511-41B3-F3EC-4AD6-065F120D4033}"/>
              </a:ext>
            </a:extLst>
          </p:cNvPr>
          <p:cNvSpPr txBox="1"/>
          <p:nvPr/>
        </p:nvSpPr>
        <p:spPr>
          <a:xfrm>
            <a:off x="1009432" y="3777670"/>
            <a:ext cx="7325475" cy="1323439"/>
          </a:xfrm>
          <a:prstGeom prst="rect">
            <a:avLst/>
          </a:prstGeom>
          <a:noFill/>
        </p:spPr>
        <p:txBody>
          <a:bodyPr wrap="square" rtlCol="0">
            <a:spAutoFit/>
          </a:bodyPr>
          <a:lstStyle/>
          <a:p>
            <a:pPr marL="285750" indent="-285750">
              <a:buFont typeface="Arial" panose="020B0604020202020204" pitchFamily="34" charset="0"/>
              <a:buChar char="•"/>
            </a:pPr>
            <a:r>
              <a:rPr lang="en-IN" sz="2000" b="0" i="0" dirty="0">
                <a:solidFill>
                  <a:srgbClr val="444547"/>
                </a:solidFill>
                <a:effectLst/>
                <a:latin typeface="Inter"/>
              </a:rPr>
              <a:t>This massive data breach was the result of a </a:t>
            </a:r>
            <a:r>
              <a:rPr lang="en-IN" sz="2000" b="0" i="0" dirty="0">
                <a:solidFill>
                  <a:srgbClr val="1757C2"/>
                </a:solidFill>
                <a:effectLst/>
                <a:latin typeface="Inter"/>
              </a:rPr>
              <a:t>data leak</a:t>
            </a:r>
            <a:r>
              <a:rPr lang="en-IN" sz="2000" b="0" i="0" dirty="0">
                <a:solidFill>
                  <a:srgbClr val="444547"/>
                </a:solidFill>
                <a:effectLst/>
                <a:latin typeface="Inter"/>
              </a:rPr>
              <a:t> on a system run by a state-owned utility company. The breach allowed access to private information of </a:t>
            </a:r>
            <a:r>
              <a:rPr lang="en-IN" sz="2000" b="0" i="0" dirty="0">
                <a:solidFill>
                  <a:srgbClr val="1757C2"/>
                </a:solidFill>
                <a:effectLst/>
                <a:latin typeface="Inter"/>
              </a:rPr>
              <a:t>Aadhar</a:t>
            </a:r>
            <a:r>
              <a:rPr lang="en-IN" sz="2000" b="0" i="0" dirty="0">
                <a:solidFill>
                  <a:srgbClr val="444547"/>
                </a:solidFill>
                <a:effectLst/>
                <a:latin typeface="Inter"/>
              </a:rPr>
              <a:t> holders, exposing their names, their </a:t>
            </a:r>
            <a:r>
              <a:rPr lang="en-IN" sz="2000" b="1" i="0" dirty="0">
                <a:solidFill>
                  <a:srgbClr val="444547"/>
                </a:solidFill>
                <a:effectLst/>
                <a:latin typeface="Inter"/>
              </a:rPr>
              <a:t>unique 12-digit identity numbers</a:t>
            </a:r>
            <a:r>
              <a:rPr lang="en-IN" sz="2000" b="0" i="0" dirty="0">
                <a:solidFill>
                  <a:srgbClr val="444547"/>
                </a:solidFill>
                <a:effectLst/>
                <a:latin typeface="Inter"/>
              </a:rPr>
              <a:t>, and their </a:t>
            </a:r>
            <a:r>
              <a:rPr lang="en-IN" sz="2000" b="1" i="0" dirty="0">
                <a:solidFill>
                  <a:srgbClr val="444547"/>
                </a:solidFill>
                <a:effectLst/>
                <a:latin typeface="Inter"/>
              </a:rPr>
              <a:t>bank details</a:t>
            </a:r>
            <a:r>
              <a:rPr lang="en-IN" sz="2000" b="0" i="0" dirty="0">
                <a:solidFill>
                  <a:srgbClr val="444547"/>
                </a:solidFill>
                <a:effectLst/>
                <a:latin typeface="Inter"/>
              </a:rPr>
              <a:t>.</a:t>
            </a:r>
            <a:endParaRPr lang="en-IN" sz="2000" dirty="0"/>
          </a:p>
        </p:txBody>
      </p:sp>
      <p:sp>
        <p:nvSpPr>
          <p:cNvPr id="9" name="TextBox 8">
            <a:extLst>
              <a:ext uri="{FF2B5EF4-FFF2-40B4-BE49-F238E27FC236}">
                <a16:creationId xmlns:a16="http://schemas.microsoft.com/office/drawing/2014/main" id="{9A3C44C3-8894-ECEB-94C1-CCD7A38CE9DD}"/>
              </a:ext>
            </a:extLst>
          </p:cNvPr>
          <p:cNvSpPr txBox="1"/>
          <p:nvPr/>
        </p:nvSpPr>
        <p:spPr>
          <a:xfrm>
            <a:off x="1009432" y="5536567"/>
            <a:ext cx="7325475" cy="1015663"/>
          </a:xfrm>
          <a:prstGeom prst="rect">
            <a:avLst/>
          </a:prstGeom>
          <a:noFill/>
        </p:spPr>
        <p:txBody>
          <a:bodyPr wrap="square" rtlCol="0">
            <a:spAutoFit/>
          </a:bodyPr>
          <a:lstStyle/>
          <a:p>
            <a:pPr marL="285750" indent="-285750">
              <a:buFont typeface="Arial" panose="020B0604020202020204" pitchFamily="34" charset="0"/>
              <a:buChar char="•"/>
            </a:pPr>
            <a:r>
              <a:rPr lang="en-IN" sz="2000" b="0" i="0" dirty="0">
                <a:solidFill>
                  <a:srgbClr val="444547"/>
                </a:solidFill>
                <a:effectLst/>
                <a:latin typeface="Inter"/>
              </a:rPr>
              <a:t>The type of information exposed included the </a:t>
            </a:r>
            <a:r>
              <a:rPr lang="en-IN" sz="2000" b="1" i="0" dirty="0">
                <a:solidFill>
                  <a:srgbClr val="444547"/>
                </a:solidFill>
                <a:effectLst/>
                <a:latin typeface="Inter"/>
              </a:rPr>
              <a:t>photographs, thumbprints, retina scans</a:t>
            </a:r>
            <a:r>
              <a:rPr lang="en-IN" sz="2000" b="0" i="0" dirty="0">
                <a:solidFill>
                  <a:srgbClr val="444547"/>
                </a:solidFill>
                <a:effectLst/>
                <a:latin typeface="Inter"/>
              </a:rPr>
              <a:t> and other identifying details of nearly every Indian citizen.</a:t>
            </a:r>
            <a:endParaRPr lang="en-IN" sz="2000" dirty="0"/>
          </a:p>
        </p:txBody>
      </p:sp>
      <p:sp>
        <p:nvSpPr>
          <p:cNvPr id="3" name="TextBox 2">
            <a:extLst>
              <a:ext uri="{FF2B5EF4-FFF2-40B4-BE49-F238E27FC236}">
                <a16:creationId xmlns:a16="http://schemas.microsoft.com/office/drawing/2014/main" id="{87F7579B-7535-45F5-C5BD-530FF311A28F}"/>
              </a:ext>
            </a:extLst>
          </p:cNvPr>
          <p:cNvSpPr txBox="1"/>
          <p:nvPr/>
        </p:nvSpPr>
        <p:spPr>
          <a:xfrm>
            <a:off x="1187947" y="876282"/>
            <a:ext cx="8280975" cy="707886"/>
          </a:xfrm>
          <a:prstGeom prst="rect">
            <a:avLst/>
          </a:prstGeom>
          <a:noFill/>
        </p:spPr>
        <p:txBody>
          <a:bodyPr wrap="square" rtlCol="0">
            <a:spAutoFit/>
          </a:bodyPr>
          <a:lstStyle/>
          <a:p>
            <a:r>
              <a:rPr lang="en-IN" sz="2000" b="0" i="1" dirty="0">
                <a:solidFill>
                  <a:srgbClr val="111111"/>
                </a:solidFill>
                <a:effectLst/>
                <a:latin typeface="Roboto" panose="02000000000000000000" pitchFamily="2" charset="0"/>
              </a:rPr>
              <a:t>Despite a data breach, encryption ensures that an institution’s private data is safe, even when attackers get past the firewall</a:t>
            </a:r>
            <a:r>
              <a:rPr lang="en-IN" sz="2000" b="0" i="0" dirty="0">
                <a:solidFill>
                  <a:srgbClr val="111111"/>
                </a:solidFill>
                <a:effectLst/>
                <a:latin typeface="Roboto" panose="02000000000000000000" pitchFamily="2" charset="0"/>
              </a:rPr>
              <a:t>.</a:t>
            </a:r>
            <a:endParaRPr lang="en-IN" sz="2000" dirty="0"/>
          </a:p>
        </p:txBody>
      </p:sp>
    </p:spTree>
    <p:extLst>
      <p:ext uri="{BB962C8B-B14F-4D97-AF65-F5344CB8AC3E}">
        <p14:creationId xmlns:p14="http://schemas.microsoft.com/office/powerpoint/2010/main" val="317879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5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F0D9450-0ED5-D225-A272-CAC123494E33}"/>
              </a:ext>
            </a:extLst>
          </p:cNvPr>
          <p:cNvSpPr>
            <a:spLocks noGrp="1"/>
          </p:cNvSpPr>
          <p:nvPr>
            <p:ph type="title"/>
          </p:nvPr>
        </p:nvSpPr>
        <p:spPr>
          <a:xfrm>
            <a:off x="803683" y="147656"/>
            <a:ext cx="4927425" cy="1938525"/>
          </a:xfrm>
        </p:spPr>
        <p:txBody>
          <a:bodyPr>
            <a:normAutofit/>
          </a:bodyPr>
          <a:lstStyle/>
          <a:p>
            <a:pPr>
              <a:lnSpc>
                <a:spcPct val="90000"/>
              </a:lnSpc>
            </a:pPr>
            <a:r>
              <a:rPr lang="en-US" sz="3700" b="1" dirty="0"/>
              <a:t>Quantum Cryptography : </a:t>
            </a:r>
            <a:br>
              <a:rPr lang="en-US" sz="3700" b="1" dirty="0"/>
            </a:br>
            <a:r>
              <a:rPr lang="en-US" sz="3700" b="1" dirty="0"/>
              <a:t>The Future Ahead</a:t>
            </a:r>
            <a:endParaRPr lang="en-IN" sz="3700" b="1" dirty="0"/>
          </a:p>
        </p:txBody>
      </p:sp>
      <p:sp>
        <p:nvSpPr>
          <p:cNvPr id="85" name="Right Triangle 8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7D51A8ED-EEF8-1740-6122-B49163147D5B}"/>
              </a:ext>
            </a:extLst>
          </p:cNvPr>
          <p:cNvSpPr>
            <a:spLocks noGrp="1"/>
          </p:cNvSpPr>
          <p:nvPr>
            <p:ph idx="1"/>
          </p:nvPr>
        </p:nvSpPr>
        <p:spPr>
          <a:xfrm>
            <a:off x="691079" y="2886116"/>
            <a:ext cx="4927425" cy="3245931"/>
          </a:xfrm>
        </p:spPr>
        <p:txBody>
          <a:bodyPr>
            <a:normAutofit/>
          </a:bodyPr>
          <a:lstStyle/>
          <a:p>
            <a:pPr>
              <a:lnSpc>
                <a:spcPct val="110000"/>
              </a:lnSpc>
            </a:pPr>
            <a:r>
              <a:rPr lang="en-IN" sz="1700" b="0" i="0" dirty="0">
                <a:effectLst/>
                <a:latin typeface="Nunito" pitchFamily="2" charset="0"/>
              </a:rPr>
              <a:t>The </a:t>
            </a:r>
            <a:r>
              <a:rPr lang="en-IN" sz="1700" b="1" i="0" dirty="0">
                <a:effectLst/>
                <a:latin typeface="Nunito" pitchFamily="2" charset="0"/>
              </a:rPr>
              <a:t>uncertainty principle</a:t>
            </a:r>
            <a:r>
              <a:rPr lang="en-IN" sz="1700" b="0" i="0" dirty="0">
                <a:effectLst/>
                <a:latin typeface="Nunito" pitchFamily="2" charset="0"/>
              </a:rPr>
              <a:t> of quantum physics builds the earliest foundations for </a:t>
            </a:r>
            <a:r>
              <a:rPr lang="en-IN" sz="1700" b="1" i="0" dirty="0">
                <a:effectLst/>
                <a:latin typeface="Nunito" pitchFamily="2" charset="0"/>
              </a:rPr>
              <a:t>quantum </a:t>
            </a:r>
            <a:r>
              <a:rPr lang="en-IN" sz="1700" b="1" dirty="0">
                <a:latin typeface="Nunito" pitchFamily="2" charset="0"/>
              </a:rPr>
              <a:t>cryptography</a:t>
            </a:r>
            <a:r>
              <a:rPr lang="en-IN" sz="1700" dirty="0">
                <a:latin typeface="Nunito" pitchFamily="2" charset="0"/>
              </a:rPr>
              <a:t>.</a:t>
            </a:r>
          </a:p>
          <a:p>
            <a:pPr marL="0" indent="0">
              <a:lnSpc>
                <a:spcPct val="110000"/>
              </a:lnSpc>
              <a:buNone/>
            </a:pPr>
            <a:endParaRPr lang="en-IN" sz="1700" dirty="0">
              <a:latin typeface="Nunito" pitchFamily="2" charset="0"/>
            </a:endParaRPr>
          </a:p>
          <a:p>
            <a:pPr>
              <a:lnSpc>
                <a:spcPct val="110000"/>
              </a:lnSpc>
            </a:pPr>
            <a:r>
              <a:rPr lang="en-IN" sz="1700" b="0" i="0" dirty="0">
                <a:effectLst/>
                <a:latin typeface="Nunito" pitchFamily="2" charset="0"/>
              </a:rPr>
              <a:t> It is used to establish a shared, secret and random sequence of bits to communicate between two systems. This is known as </a:t>
            </a:r>
            <a:r>
              <a:rPr lang="en-IN" sz="1700" b="1" i="0" dirty="0">
                <a:effectLst/>
                <a:latin typeface="Nunito" pitchFamily="2" charset="0"/>
              </a:rPr>
              <a:t>Quantum Key Distribution</a:t>
            </a:r>
            <a:r>
              <a:rPr lang="en-IN" sz="1700" b="0" i="0" dirty="0">
                <a:effectLst/>
                <a:latin typeface="Nunito" pitchFamily="2" charset="0"/>
              </a:rPr>
              <a:t>.</a:t>
            </a:r>
          </a:p>
          <a:p>
            <a:pPr>
              <a:lnSpc>
                <a:spcPct val="110000"/>
              </a:lnSpc>
            </a:pPr>
            <a:endParaRPr lang="en-IN" sz="1700" dirty="0"/>
          </a:p>
        </p:txBody>
      </p:sp>
      <p:pic>
        <p:nvPicPr>
          <p:cNvPr id="5" name="Picture 4" descr="Text&#10;&#10;Description automatically generated">
            <a:extLst>
              <a:ext uri="{FF2B5EF4-FFF2-40B4-BE49-F238E27FC236}">
                <a16:creationId xmlns:a16="http://schemas.microsoft.com/office/drawing/2014/main" id="{C320247D-18F7-689C-5188-F02D864C39D9}"/>
              </a:ext>
            </a:extLst>
          </p:cNvPr>
          <p:cNvPicPr>
            <a:picLocks noChangeAspect="1"/>
          </p:cNvPicPr>
          <p:nvPr/>
        </p:nvPicPr>
        <p:blipFill rotWithShape="1">
          <a:blip r:embed="rId2">
            <a:extLst>
              <a:ext uri="{28A0092B-C50C-407E-A947-70E740481C1C}">
                <a14:useLocalDpi xmlns:a14="http://schemas.microsoft.com/office/drawing/2010/main" val="0"/>
              </a:ext>
            </a:extLst>
          </a:blip>
          <a:srcRect l="25929" r="25929"/>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57100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9">
            <a:extLst>
              <a:ext uri="{FF2B5EF4-FFF2-40B4-BE49-F238E27FC236}">
                <a16:creationId xmlns:a16="http://schemas.microsoft.com/office/drawing/2014/main" id="{107134A1-6E23-4417-8A0E-6B7013EE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8" name="Group 11">
            <a:extLst>
              <a:ext uri="{FF2B5EF4-FFF2-40B4-BE49-F238E27FC236}">
                <a16:creationId xmlns:a16="http://schemas.microsoft.com/office/drawing/2014/main" id="{82FD622D-988E-4643-87EB-6197BAB53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0017DA54-DDDC-44E6-8AC4-7FDC000A2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2E709A-9270-42A6-8B58-D1F149D2D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07979B-226B-4F37-B9F9-DAAAFCF187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1923EF-C2E0-4CB2-A37D-56251914BE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1FC8C6-CA0F-414F-B5D8-A22C3BA186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0A1778-5358-4A84-AFC7-F5FE52170C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CA575A-2DD5-4400-A8EB-CA087B366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FE83E2-842D-4DB0-879B-0AAE74E88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65B4D5-97A8-4B99-95F1-A8ABACD57F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9C1AEC-921E-4B21-AB7C-3B314FAF87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C6C036-973A-4049-A3ED-DBE599BFC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33D27E-05C8-4261-BFB0-C543438143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10A5DC-6FA9-4464-B677-A8EE7C068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4C342D-588F-4B7E-8911-5079C1E27C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43446F-FEE4-48A6-B092-FCA67607A8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7AAF31-1287-4F06-82C2-152B97CE4C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0E018F-0A4A-4940-A9C5-2F75378781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D144D6-982B-4822-9C5F-D588A3CF3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969311-3C7A-46EE-9348-6B4336641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FECC74-E0E3-4128-8632-2FA994140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D280A9-4057-47B5-A9AE-7AF211431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DAC388-396D-47BE-A84F-13F905DE4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C423F5-785F-4726-A136-AFB50AA1E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D18134-78BA-4375-8130-1036457BC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EC74D1-2591-4C00-AADF-5CCDAA556A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C355CE-3A38-42CE-B108-F859C995E1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38FD71-CBEE-4752-81BF-145F91BAE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C40E9D-9C2D-478A-8BD0-FC1623D55A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00592A-3AD4-4CB7-A596-B160E835B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4DF9447-BDCC-4AD3-BD3F-6203D64B1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8BF451A-8BE3-4DAE-9731-362B5D5E35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Flowchart: Document 44">
            <a:extLst>
              <a:ext uri="{FF2B5EF4-FFF2-40B4-BE49-F238E27FC236}">
                <a16:creationId xmlns:a16="http://schemas.microsoft.com/office/drawing/2014/main" id="{B135F0A9-346D-45D8-9316-99A6C7776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491298"/>
          </a:xfrm>
          <a:prstGeom prst="flowChartDocumen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gauge&#10;&#10;Description automatically generated with medium confidence">
            <a:extLst>
              <a:ext uri="{FF2B5EF4-FFF2-40B4-BE49-F238E27FC236}">
                <a16:creationId xmlns:a16="http://schemas.microsoft.com/office/drawing/2014/main" id="{F282C4FE-C068-E33E-4174-DCA23DAAC4D1}"/>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239" r="1" b="1"/>
          <a:stretch/>
        </p:blipFill>
        <p:spPr>
          <a:xfrm>
            <a:off x="-6331" y="-14856"/>
            <a:ext cx="12208610" cy="6424896"/>
          </a:xfrm>
          <a:custGeom>
            <a:avLst/>
            <a:gdLst/>
            <a:ahLst/>
            <a:cxnLst/>
            <a:rect l="l" t="t" r="r" b="b"/>
            <a:pathLst>
              <a:path w="12205236" h="6424896">
                <a:moveTo>
                  <a:pt x="0" y="0"/>
                </a:moveTo>
                <a:lnTo>
                  <a:pt x="12205236" y="0"/>
                </a:lnTo>
                <a:lnTo>
                  <a:pt x="12205236" y="5218929"/>
                </a:lnTo>
                <a:cubicBezTo>
                  <a:pt x="6290213" y="5218929"/>
                  <a:pt x="6105369" y="7085096"/>
                  <a:pt x="548482" y="6174545"/>
                </a:cubicBezTo>
                <a:lnTo>
                  <a:pt x="0" y="6078725"/>
                </a:lnTo>
                <a:close/>
              </a:path>
            </a:pathLst>
          </a:custGeom>
        </p:spPr>
      </p:pic>
      <p:sp>
        <p:nvSpPr>
          <p:cNvPr id="2" name="Title 1">
            <a:extLst>
              <a:ext uri="{FF2B5EF4-FFF2-40B4-BE49-F238E27FC236}">
                <a16:creationId xmlns:a16="http://schemas.microsoft.com/office/drawing/2014/main" id="{66C1228B-BED3-571D-25E9-6B9D8C9F56F4}"/>
              </a:ext>
            </a:extLst>
          </p:cNvPr>
          <p:cNvSpPr>
            <a:spLocks noGrp="1"/>
          </p:cNvSpPr>
          <p:nvPr>
            <p:ph type="title"/>
          </p:nvPr>
        </p:nvSpPr>
        <p:spPr>
          <a:xfrm>
            <a:off x="691079" y="725951"/>
            <a:ext cx="10325000" cy="1442463"/>
          </a:xfrm>
        </p:spPr>
        <p:txBody>
          <a:bodyPr>
            <a:normAutofit/>
          </a:bodyPr>
          <a:lstStyle/>
          <a:p>
            <a:pPr>
              <a:lnSpc>
                <a:spcPct val="90000"/>
              </a:lnSpc>
            </a:pPr>
            <a:r>
              <a:rPr lang="en-US" b="1">
                <a:solidFill>
                  <a:srgbClr val="FFFFFF"/>
                </a:solidFill>
              </a:rPr>
              <a:t>Applications Of Quantum Cryptography</a:t>
            </a:r>
            <a:endParaRPr lang="en-IN" b="1">
              <a:solidFill>
                <a:srgbClr val="FFFFFF"/>
              </a:solidFill>
            </a:endParaRPr>
          </a:p>
        </p:txBody>
      </p:sp>
      <p:sp>
        <p:nvSpPr>
          <p:cNvPr id="3" name="Content Placeholder 2">
            <a:extLst>
              <a:ext uri="{FF2B5EF4-FFF2-40B4-BE49-F238E27FC236}">
                <a16:creationId xmlns:a16="http://schemas.microsoft.com/office/drawing/2014/main" id="{26FDCB4F-E87D-7BA5-9136-97A15E0E413D}"/>
              </a:ext>
            </a:extLst>
          </p:cNvPr>
          <p:cNvSpPr>
            <a:spLocks noGrp="1"/>
          </p:cNvSpPr>
          <p:nvPr>
            <p:ph idx="1"/>
          </p:nvPr>
        </p:nvSpPr>
        <p:spPr>
          <a:xfrm>
            <a:off x="691079" y="2340131"/>
            <a:ext cx="9312562" cy="2475557"/>
          </a:xfrm>
        </p:spPr>
        <p:txBody>
          <a:bodyPr>
            <a:normAutofit/>
          </a:bodyPr>
          <a:lstStyle/>
          <a:p>
            <a:r>
              <a:rPr lang="en-IN" b="1" i="0">
                <a:solidFill>
                  <a:srgbClr val="FFFFFF"/>
                </a:solidFill>
                <a:effectLst/>
                <a:latin typeface="Nunito" pitchFamily="2" charset="0"/>
              </a:rPr>
              <a:t>Financial transactions</a:t>
            </a:r>
          </a:p>
          <a:p>
            <a:r>
              <a:rPr lang="en-IN" b="1" i="0">
                <a:solidFill>
                  <a:srgbClr val="FFFFFF"/>
                </a:solidFill>
                <a:effectLst/>
                <a:latin typeface="Nunito" pitchFamily="2" charset="0"/>
              </a:rPr>
              <a:t>Military and government communication</a:t>
            </a:r>
            <a:endParaRPr lang="en-IN" b="1">
              <a:solidFill>
                <a:srgbClr val="FFFFFF"/>
              </a:solidFill>
              <a:latin typeface="Nunito" pitchFamily="2" charset="0"/>
            </a:endParaRPr>
          </a:p>
          <a:p>
            <a:r>
              <a:rPr lang="en-IN" b="1" i="0">
                <a:solidFill>
                  <a:srgbClr val="FFFFFF"/>
                </a:solidFill>
                <a:effectLst/>
                <a:latin typeface="Nunito" pitchFamily="2" charset="0"/>
              </a:rPr>
              <a:t>Healthcare</a:t>
            </a:r>
          </a:p>
          <a:p>
            <a:r>
              <a:rPr lang="en-IN" b="1" i="0">
                <a:solidFill>
                  <a:srgbClr val="FFFFFF"/>
                </a:solidFill>
                <a:effectLst/>
                <a:latin typeface="Nunito" pitchFamily="2" charset="0"/>
              </a:rPr>
              <a:t>Internet of Things (IoT)</a:t>
            </a:r>
            <a:endParaRPr lang="en-IN">
              <a:solidFill>
                <a:srgbClr val="FFFFFF"/>
              </a:solidFill>
            </a:endParaRPr>
          </a:p>
        </p:txBody>
      </p:sp>
    </p:spTree>
    <p:extLst>
      <p:ext uri="{BB962C8B-B14F-4D97-AF65-F5344CB8AC3E}">
        <p14:creationId xmlns:p14="http://schemas.microsoft.com/office/powerpoint/2010/main" val="256108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7134A1-6E23-4417-8A0E-6B7013EE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2FD622D-988E-4643-87EB-6197BAB53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0017DA54-DDDC-44E6-8AC4-7FDC000A2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2E709A-9270-42A6-8B58-D1F149D2D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07979B-226B-4F37-B9F9-DAAAFCF187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1923EF-C2E0-4CB2-A37D-56251914BE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1FC8C6-CA0F-414F-B5D8-A22C3BA186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0A1778-5358-4A84-AFC7-F5FE52170C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CA575A-2DD5-4400-A8EB-CA087B366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FE83E2-842D-4DB0-879B-0AAE74E88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65B4D5-97A8-4B99-95F1-A8ABACD57F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9C1AEC-921E-4B21-AB7C-3B314FAF87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C6C036-973A-4049-A3ED-DBE599BFC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33D27E-05C8-4261-BFB0-C543438143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10A5DC-6FA9-4464-B677-A8EE7C068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4C342D-588F-4B7E-8911-5079C1E27C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43446F-FEE4-48A6-B092-FCA67607A8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7AAF31-1287-4F06-82C2-152B97CE4C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0E018F-0A4A-4940-A9C5-2F75378781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D144D6-982B-4822-9C5F-D588A3CF3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969311-3C7A-46EE-9348-6B4336641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FECC74-E0E3-4128-8632-2FA994140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D280A9-4057-47B5-A9AE-7AF211431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DAC388-396D-47BE-A84F-13F905DE4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C423F5-785F-4726-A136-AFB50AA1E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D18134-78BA-4375-8130-1036457BC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EC74D1-2591-4C00-AADF-5CCDAA556A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C355CE-3A38-42CE-B108-F859C995E1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38FD71-CBEE-4752-81BF-145F91BAE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C40E9D-9C2D-478A-8BD0-FC1623D55A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00592A-3AD4-4CB7-A596-B160E835B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4DF9447-BDCC-4AD3-BD3F-6203D64B1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8BF451A-8BE3-4DAE-9731-362B5D5E35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Flowchart: Document 44">
            <a:extLst>
              <a:ext uri="{FF2B5EF4-FFF2-40B4-BE49-F238E27FC236}">
                <a16:creationId xmlns:a16="http://schemas.microsoft.com/office/drawing/2014/main" id="{B135F0A9-346D-45D8-9316-99A6C7776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491298"/>
          </a:xfrm>
          <a:prstGeom prst="flowChartDocumen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A93B15E-2E71-93E1-7D72-B5FAA50C7E2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0690"/>
          <a:stretch/>
        </p:blipFill>
        <p:spPr>
          <a:xfrm>
            <a:off x="-6331" y="-14856"/>
            <a:ext cx="12208610" cy="6424896"/>
          </a:xfrm>
          <a:custGeom>
            <a:avLst/>
            <a:gdLst/>
            <a:ahLst/>
            <a:cxnLst/>
            <a:rect l="l" t="t" r="r" b="b"/>
            <a:pathLst>
              <a:path w="12205236" h="6424896">
                <a:moveTo>
                  <a:pt x="0" y="0"/>
                </a:moveTo>
                <a:lnTo>
                  <a:pt x="12205236" y="0"/>
                </a:lnTo>
                <a:lnTo>
                  <a:pt x="12205236" y="5218929"/>
                </a:lnTo>
                <a:cubicBezTo>
                  <a:pt x="6290213" y="5218929"/>
                  <a:pt x="6105369" y="7085096"/>
                  <a:pt x="548482" y="6174545"/>
                </a:cubicBezTo>
                <a:lnTo>
                  <a:pt x="0" y="6078725"/>
                </a:lnTo>
                <a:close/>
              </a:path>
            </a:pathLst>
          </a:custGeom>
        </p:spPr>
      </p:pic>
      <p:sp>
        <p:nvSpPr>
          <p:cNvPr id="2" name="Title 1">
            <a:extLst>
              <a:ext uri="{FF2B5EF4-FFF2-40B4-BE49-F238E27FC236}">
                <a16:creationId xmlns:a16="http://schemas.microsoft.com/office/drawing/2014/main" id="{58F40869-A570-8103-7CEC-0AC4850313E0}"/>
              </a:ext>
            </a:extLst>
          </p:cNvPr>
          <p:cNvSpPr>
            <a:spLocks noGrp="1"/>
          </p:cNvSpPr>
          <p:nvPr>
            <p:ph type="title"/>
          </p:nvPr>
        </p:nvSpPr>
        <p:spPr>
          <a:xfrm>
            <a:off x="691079" y="725951"/>
            <a:ext cx="10325000" cy="1442463"/>
          </a:xfrm>
        </p:spPr>
        <p:txBody>
          <a:bodyPr>
            <a:normAutofit/>
          </a:bodyPr>
          <a:lstStyle/>
          <a:p>
            <a:pPr>
              <a:lnSpc>
                <a:spcPct val="90000"/>
              </a:lnSpc>
            </a:pPr>
            <a:r>
              <a:rPr lang="en-US" b="1">
                <a:solidFill>
                  <a:srgbClr val="FFFFFF"/>
                </a:solidFill>
              </a:rPr>
              <a:t>Advantages Of Quantum Cryptography</a:t>
            </a:r>
            <a:endParaRPr lang="en-IN" b="1">
              <a:solidFill>
                <a:srgbClr val="FFFFFF"/>
              </a:solidFill>
            </a:endParaRPr>
          </a:p>
        </p:txBody>
      </p:sp>
      <p:sp>
        <p:nvSpPr>
          <p:cNvPr id="3" name="Content Placeholder 2">
            <a:extLst>
              <a:ext uri="{FF2B5EF4-FFF2-40B4-BE49-F238E27FC236}">
                <a16:creationId xmlns:a16="http://schemas.microsoft.com/office/drawing/2014/main" id="{C66C3716-AA92-142D-75DB-174E3F481D78}"/>
              </a:ext>
            </a:extLst>
          </p:cNvPr>
          <p:cNvSpPr>
            <a:spLocks noGrp="1"/>
          </p:cNvSpPr>
          <p:nvPr>
            <p:ph idx="1"/>
          </p:nvPr>
        </p:nvSpPr>
        <p:spPr>
          <a:xfrm>
            <a:off x="691079" y="2340131"/>
            <a:ext cx="9312562" cy="2475557"/>
          </a:xfrm>
        </p:spPr>
        <p:txBody>
          <a:bodyPr>
            <a:normAutofit/>
          </a:bodyPr>
          <a:lstStyle/>
          <a:p>
            <a:r>
              <a:rPr lang="en-IN" b="1" i="0">
                <a:solidFill>
                  <a:srgbClr val="FFFFFF"/>
                </a:solidFill>
                <a:effectLst/>
                <a:latin typeface="Nunito" pitchFamily="2" charset="0"/>
              </a:rPr>
              <a:t>Unconditional security</a:t>
            </a:r>
          </a:p>
          <a:p>
            <a:r>
              <a:rPr lang="en-IN" b="1" i="0">
                <a:solidFill>
                  <a:srgbClr val="FFFFFF"/>
                </a:solidFill>
                <a:effectLst/>
                <a:latin typeface="Nunito" pitchFamily="2" charset="0"/>
              </a:rPr>
              <a:t>Key distribution</a:t>
            </a:r>
            <a:endParaRPr lang="en-IN" b="1">
              <a:solidFill>
                <a:srgbClr val="FFFFFF"/>
              </a:solidFill>
              <a:latin typeface="Nunito" pitchFamily="2" charset="0"/>
            </a:endParaRPr>
          </a:p>
          <a:p>
            <a:r>
              <a:rPr lang="en-IN" b="1" i="0">
                <a:solidFill>
                  <a:srgbClr val="FFFFFF"/>
                </a:solidFill>
                <a:effectLst/>
                <a:latin typeface="Nunito" pitchFamily="2" charset="0"/>
              </a:rPr>
              <a:t>Speed</a:t>
            </a:r>
          </a:p>
          <a:p>
            <a:r>
              <a:rPr lang="en-IN" b="1" i="0">
                <a:solidFill>
                  <a:srgbClr val="FFFFFF"/>
                </a:solidFill>
                <a:effectLst/>
                <a:latin typeface="Nunito" pitchFamily="2" charset="0"/>
              </a:rPr>
              <a:t>Long-term security</a:t>
            </a:r>
            <a:endParaRPr lang="en-IN">
              <a:solidFill>
                <a:srgbClr val="FFFFFF"/>
              </a:solidFill>
            </a:endParaRPr>
          </a:p>
        </p:txBody>
      </p:sp>
    </p:spTree>
    <p:extLst>
      <p:ext uri="{BB962C8B-B14F-4D97-AF65-F5344CB8AC3E}">
        <p14:creationId xmlns:p14="http://schemas.microsoft.com/office/powerpoint/2010/main" val="157538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 name="Group 9">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3"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descr="Text&#10;&#10;Description automatically generated">
            <a:extLst>
              <a:ext uri="{FF2B5EF4-FFF2-40B4-BE49-F238E27FC236}">
                <a16:creationId xmlns:a16="http://schemas.microsoft.com/office/drawing/2014/main" id="{4A289A95-3B0E-5E93-8B76-E060879B03B3}"/>
              </a:ext>
            </a:extLst>
          </p:cNvPr>
          <p:cNvPicPr>
            <a:picLocks noChangeAspect="1"/>
          </p:cNvPicPr>
          <p:nvPr/>
        </p:nvPicPr>
        <p:blipFill rotWithShape="1">
          <a:blip r:embed="rId2">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63372233-3721-2182-6201-F5F79B8BAB2C}"/>
              </a:ext>
            </a:extLst>
          </p:cNvPr>
          <p:cNvSpPr>
            <a:spLocks noGrp="1"/>
          </p:cNvSpPr>
          <p:nvPr>
            <p:ph idx="1"/>
          </p:nvPr>
        </p:nvSpPr>
        <p:spPr>
          <a:xfrm>
            <a:off x="2375310" y="5789420"/>
            <a:ext cx="10325000" cy="474189"/>
          </a:xfrm>
        </p:spPr>
        <p:txBody>
          <a:bodyPr/>
          <a:lstStyle/>
          <a:p>
            <a:pPr marL="0" indent="0">
              <a:buNone/>
            </a:pPr>
            <a:r>
              <a:rPr lang="en-IN" dirty="0">
                <a:solidFill>
                  <a:srgbClr val="FFFF00"/>
                </a:solidFill>
                <a:hlinkClick r:id="rId3">
                  <a:extLst>
                    <a:ext uri="{A12FA001-AC4F-418D-AE19-62706E023703}">
                      <ahyp:hlinkClr xmlns:ahyp="http://schemas.microsoft.com/office/drawing/2018/hyperlinkcolor" val="tx"/>
                    </a:ext>
                  </a:extLst>
                </a:hlinkClick>
              </a:rPr>
              <a:t>https://github.com/Sansh2356/Encryption_decryption_1st_draft</a:t>
            </a:r>
            <a:endParaRPr lang="en-IN" dirty="0">
              <a:solidFill>
                <a:srgbClr val="FFFF00"/>
              </a:solidFill>
            </a:endParaRPr>
          </a:p>
          <a:p>
            <a:pPr marL="0" indent="0">
              <a:buNone/>
            </a:pPr>
            <a:endParaRPr lang="en-IN" dirty="0">
              <a:solidFill>
                <a:srgbClr val="FFFF00"/>
              </a:solidFill>
            </a:endParaRPr>
          </a:p>
        </p:txBody>
      </p:sp>
    </p:spTree>
    <p:extLst>
      <p:ext uri="{BB962C8B-B14F-4D97-AF65-F5344CB8AC3E}">
        <p14:creationId xmlns:p14="http://schemas.microsoft.com/office/powerpoint/2010/main" val="3285073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keyboard, electronics&#10;&#10;Description automatically generated">
            <a:extLst>
              <a:ext uri="{FF2B5EF4-FFF2-40B4-BE49-F238E27FC236}">
                <a16:creationId xmlns:a16="http://schemas.microsoft.com/office/drawing/2014/main" id="{E0C1EE71-539B-A845-76A8-819ADF77D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664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1"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44F8C9C-A7E8-AF63-72F3-D4C28C74ECEF}"/>
              </a:ext>
            </a:extLst>
          </p:cNvPr>
          <p:cNvSpPr>
            <a:spLocks noGrp="1"/>
          </p:cNvSpPr>
          <p:nvPr>
            <p:ph type="title"/>
          </p:nvPr>
        </p:nvSpPr>
        <p:spPr>
          <a:xfrm>
            <a:off x="923044" y="1145442"/>
            <a:ext cx="4927425" cy="753173"/>
          </a:xfrm>
        </p:spPr>
        <p:txBody>
          <a:bodyPr>
            <a:normAutofit fontScale="90000"/>
          </a:bodyPr>
          <a:lstStyle/>
          <a:p>
            <a:r>
              <a:rPr lang="en-US" b="1" dirty="0"/>
              <a:t>What is Encryption</a:t>
            </a:r>
            <a:r>
              <a:rPr lang="en-US" dirty="0"/>
              <a:t>?</a:t>
            </a:r>
            <a:endParaRPr lang="en-IN" dirty="0"/>
          </a:p>
        </p:txBody>
      </p:sp>
      <p:sp>
        <p:nvSpPr>
          <p:cNvPr id="73"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611F32BC-8CBC-C31F-C9B4-BD61593D7F42}"/>
              </a:ext>
            </a:extLst>
          </p:cNvPr>
          <p:cNvSpPr>
            <a:spLocks noGrp="1"/>
          </p:cNvSpPr>
          <p:nvPr>
            <p:ph idx="1"/>
          </p:nvPr>
        </p:nvSpPr>
        <p:spPr>
          <a:xfrm>
            <a:off x="768547" y="2465443"/>
            <a:ext cx="6806287" cy="5390226"/>
          </a:xfrm>
        </p:spPr>
        <p:txBody>
          <a:bodyPr>
            <a:normAutofit/>
          </a:bodyPr>
          <a:lstStyle/>
          <a:p>
            <a:pPr>
              <a:lnSpc>
                <a:spcPct val="110000"/>
              </a:lnSpc>
            </a:pPr>
            <a:r>
              <a:rPr lang="en-US" dirty="0"/>
              <a:t>Encryption is the process of encoding data or message so that it cannot be understood by anyone other then its intended recipient.   </a:t>
            </a:r>
          </a:p>
          <a:p>
            <a:pPr marL="0" indent="0">
              <a:lnSpc>
                <a:spcPct val="110000"/>
              </a:lnSpc>
              <a:buNone/>
            </a:pPr>
            <a:r>
              <a:rPr lang="en-US" dirty="0"/>
              <a:t>                 </a:t>
            </a:r>
          </a:p>
          <a:p>
            <a:pPr algn="just">
              <a:lnSpc>
                <a:spcPct val="110000"/>
              </a:lnSpc>
            </a:pPr>
            <a:r>
              <a:rPr lang="en-IN" sz="1800" b="1" i="0" dirty="0">
                <a:effectLst/>
                <a:latin typeface="Arial" panose="020B0604020202020204" pitchFamily="34" charset="0"/>
              </a:rPr>
              <a:t>Encryption</a:t>
            </a:r>
            <a:r>
              <a:rPr lang="en-IN" sz="1800" b="0" i="0" dirty="0">
                <a:effectLst/>
                <a:latin typeface="Arial" panose="020B0604020202020204" pitchFamily="34" charset="0"/>
              </a:rPr>
              <a:t> is designed to protect important information            from prying eyes by turning </a:t>
            </a:r>
            <a:r>
              <a:rPr lang="en-IN" sz="1800" b="1" i="0" dirty="0">
                <a:effectLst/>
                <a:latin typeface="Arial" panose="020B0604020202020204" pitchFamily="34" charset="0"/>
              </a:rPr>
              <a:t>plaintext</a:t>
            </a:r>
            <a:r>
              <a:rPr lang="en-IN" sz="1800" b="0" i="0" dirty="0">
                <a:effectLst/>
                <a:latin typeface="Arial" panose="020B0604020202020204" pitchFamily="34" charset="0"/>
              </a:rPr>
              <a:t> (readable-to-humans) data into a string of</a:t>
            </a:r>
            <a:r>
              <a:rPr lang="en-IN" sz="1800" b="1" i="0" dirty="0">
                <a:effectLst/>
                <a:latin typeface="Arial" panose="020B0604020202020204" pitchFamily="34" charset="0"/>
              </a:rPr>
              <a:t> ciphertext</a:t>
            </a:r>
            <a:r>
              <a:rPr lang="en-IN" sz="1800" b="0" i="0" dirty="0">
                <a:effectLst/>
                <a:latin typeface="Arial" panose="020B0604020202020204" pitchFamily="34" charset="0"/>
              </a:rPr>
              <a:t>, which is impossible to read without the proper </a:t>
            </a:r>
            <a:r>
              <a:rPr lang="en-IN" sz="1800" b="1" i="0" dirty="0">
                <a:effectLst/>
                <a:latin typeface="Arial" panose="020B0604020202020204" pitchFamily="34" charset="0"/>
              </a:rPr>
              <a:t>decryption</a:t>
            </a:r>
            <a:r>
              <a:rPr lang="en-IN" sz="1800" b="0" i="0" dirty="0">
                <a:effectLst/>
                <a:latin typeface="Arial" panose="020B0604020202020204" pitchFamily="34" charset="0"/>
              </a:rPr>
              <a:t> key.</a:t>
            </a:r>
            <a:endParaRPr lang="en-US" sz="1800" dirty="0"/>
          </a:p>
          <a:p>
            <a:pPr marL="0" indent="0">
              <a:lnSpc>
                <a:spcPct val="110000"/>
              </a:lnSpc>
              <a:buNone/>
            </a:pPr>
            <a:endParaRPr lang="en-IN" sz="1400" dirty="0"/>
          </a:p>
          <a:p>
            <a:pPr marL="0" indent="0">
              <a:lnSpc>
                <a:spcPct val="110000"/>
              </a:lnSpc>
              <a:buNone/>
            </a:pPr>
            <a:endParaRPr lang="en-IN" sz="1400" dirty="0"/>
          </a:p>
        </p:txBody>
      </p:sp>
      <p:pic>
        <p:nvPicPr>
          <p:cNvPr id="5" name="Picture 4" descr="Text, whiteboard&#10;&#10;Description automatically generated">
            <a:extLst>
              <a:ext uri="{FF2B5EF4-FFF2-40B4-BE49-F238E27FC236}">
                <a16:creationId xmlns:a16="http://schemas.microsoft.com/office/drawing/2014/main" id="{BBD045D2-9D43-6F89-D7A5-B700EE399428}"/>
              </a:ext>
            </a:extLst>
          </p:cNvPr>
          <p:cNvPicPr>
            <a:picLocks noChangeAspect="1"/>
          </p:cNvPicPr>
          <p:nvPr/>
        </p:nvPicPr>
        <p:blipFill rotWithShape="1">
          <a:blip r:embed="rId3">
            <a:extLst>
              <a:ext uri="{28A0092B-C50C-407E-A947-70E740481C1C}">
                <a14:useLocalDpi xmlns:a14="http://schemas.microsoft.com/office/drawing/2010/main" val="0"/>
              </a:ext>
            </a:extLst>
          </a:blip>
          <a:srcRect l="13800" r="6251" b="1"/>
          <a:stretch/>
        </p:blipFill>
        <p:spPr>
          <a:xfrm>
            <a:off x="7438489" y="1"/>
            <a:ext cx="4770123" cy="5681608"/>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3089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3" name="Group 152">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4" name="Straight Connector 153">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AA639EF-5C2C-007C-C3AA-2DC0511F7254}"/>
              </a:ext>
            </a:extLst>
          </p:cNvPr>
          <p:cNvSpPr>
            <a:spLocks noGrp="1"/>
          </p:cNvSpPr>
          <p:nvPr>
            <p:ph type="title"/>
          </p:nvPr>
        </p:nvSpPr>
        <p:spPr>
          <a:xfrm>
            <a:off x="959504" y="378560"/>
            <a:ext cx="4927425" cy="1938525"/>
          </a:xfrm>
        </p:spPr>
        <p:txBody>
          <a:bodyPr>
            <a:normAutofit/>
          </a:bodyPr>
          <a:lstStyle/>
          <a:p>
            <a:r>
              <a:rPr lang="en-US" b="1" dirty="0"/>
              <a:t>A Brief History          Of Encryption </a:t>
            </a:r>
            <a:endParaRPr lang="en-IN" b="1" dirty="0"/>
          </a:p>
        </p:txBody>
      </p:sp>
      <p:sp>
        <p:nvSpPr>
          <p:cNvPr id="186" name="Right Triangle 185">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185D5827-1649-235C-75AC-C749A2D1BCD1}"/>
              </a:ext>
            </a:extLst>
          </p:cNvPr>
          <p:cNvSpPr>
            <a:spLocks noGrp="1"/>
          </p:cNvSpPr>
          <p:nvPr>
            <p:ph idx="1"/>
          </p:nvPr>
        </p:nvSpPr>
        <p:spPr>
          <a:xfrm>
            <a:off x="691079" y="2886116"/>
            <a:ext cx="4927425" cy="3245931"/>
          </a:xfrm>
        </p:spPr>
        <p:txBody>
          <a:bodyPr>
            <a:normAutofit/>
          </a:bodyPr>
          <a:lstStyle/>
          <a:p>
            <a:pPr>
              <a:lnSpc>
                <a:spcPct val="110000"/>
              </a:lnSpc>
            </a:pPr>
            <a:r>
              <a:rPr lang="en-IN" sz="1600" b="0" i="0" dirty="0">
                <a:effectLst/>
                <a:latin typeface="Arial" panose="020B0604020202020204" pitchFamily="34" charset="0"/>
              </a:rPr>
              <a:t>The word encryption comes from “Krypto”, the Greeks used “Krypto” to describe something that was hidden or secret.</a:t>
            </a:r>
          </a:p>
          <a:p>
            <a:pPr>
              <a:lnSpc>
                <a:spcPct val="110000"/>
              </a:lnSpc>
            </a:pPr>
            <a:endParaRPr lang="en-IN" sz="1600" dirty="0">
              <a:latin typeface="Arial" panose="020B0604020202020204" pitchFamily="34" charset="0"/>
            </a:endParaRPr>
          </a:p>
          <a:p>
            <a:pPr>
              <a:lnSpc>
                <a:spcPct val="110000"/>
              </a:lnSpc>
            </a:pPr>
            <a:r>
              <a:rPr lang="en-IN" sz="1600" b="0" i="0" dirty="0">
                <a:effectLst/>
                <a:latin typeface="Arial" panose="020B0604020202020204" pitchFamily="34" charset="0"/>
              </a:rPr>
              <a:t>Encryption has been in use since well before most people could read or write. The first documented instance of written cryptography dates back to 1900 B.C., when an Egyptian scribe used non-standard secret symbols in an inscription.</a:t>
            </a:r>
          </a:p>
          <a:p>
            <a:pPr>
              <a:lnSpc>
                <a:spcPct val="110000"/>
              </a:lnSpc>
            </a:pPr>
            <a:endParaRPr lang="en-IN" sz="1600" b="0" i="0" dirty="0">
              <a:effectLst/>
              <a:latin typeface="Arial" panose="020B0604020202020204" pitchFamily="34" charset="0"/>
            </a:endParaRPr>
          </a:p>
          <a:p>
            <a:pPr>
              <a:lnSpc>
                <a:spcPct val="110000"/>
              </a:lnSpc>
            </a:pPr>
            <a:endParaRPr lang="en-IN" sz="1600" dirty="0">
              <a:latin typeface="Arial" panose="020B0604020202020204" pitchFamily="34" charset="0"/>
            </a:endParaRPr>
          </a:p>
          <a:p>
            <a:pPr marL="0" indent="0">
              <a:lnSpc>
                <a:spcPct val="110000"/>
              </a:lnSpc>
              <a:buNone/>
            </a:pPr>
            <a:endParaRPr lang="en-IN" sz="1600" b="0" i="0" dirty="0">
              <a:effectLst/>
              <a:latin typeface="Arial" panose="020B0604020202020204" pitchFamily="34" charset="0"/>
            </a:endParaRPr>
          </a:p>
          <a:p>
            <a:pPr>
              <a:lnSpc>
                <a:spcPct val="110000"/>
              </a:lnSpc>
            </a:pPr>
            <a:endParaRPr lang="en-IN" sz="1600" dirty="0"/>
          </a:p>
        </p:txBody>
      </p:sp>
      <p:pic>
        <p:nvPicPr>
          <p:cNvPr id="6" name="Picture 5">
            <a:extLst>
              <a:ext uri="{FF2B5EF4-FFF2-40B4-BE49-F238E27FC236}">
                <a16:creationId xmlns:a16="http://schemas.microsoft.com/office/drawing/2014/main" id="{319BDE10-149D-6EFA-BE0C-C537C44AFE82}"/>
              </a:ext>
            </a:extLst>
          </p:cNvPr>
          <p:cNvPicPr>
            <a:picLocks noChangeAspect="1"/>
          </p:cNvPicPr>
          <p:nvPr/>
        </p:nvPicPr>
        <p:blipFill rotWithShape="1">
          <a:blip r:embed="rId2"/>
          <a:srcRect l="33799" r="21713"/>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420825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5" name="Group 84">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6" name="Straight Connector 85">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CD76BDA-788E-9F89-B2D1-78EA94E7BF0A}"/>
              </a:ext>
            </a:extLst>
          </p:cNvPr>
          <p:cNvSpPr>
            <a:spLocks noGrp="1"/>
          </p:cNvSpPr>
          <p:nvPr>
            <p:ph type="title"/>
          </p:nvPr>
        </p:nvSpPr>
        <p:spPr>
          <a:xfrm>
            <a:off x="666918" y="470755"/>
            <a:ext cx="4927425" cy="520166"/>
          </a:xfrm>
        </p:spPr>
        <p:txBody>
          <a:bodyPr>
            <a:normAutofit fontScale="90000"/>
          </a:bodyPr>
          <a:lstStyle/>
          <a:p>
            <a:r>
              <a:rPr lang="en-US" b="1" dirty="0"/>
              <a:t>Decryption</a:t>
            </a:r>
            <a:endParaRPr lang="en-IN" b="1" dirty="0"/>
          </a:p>
        </p:txBody>
      </p:sp>
      <p:sp>
        <p:nvSpPr>
          <p:cNvPr id="118" name="Right Triangle 117">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8F2826B3-8F9A-6D99-DE95-4AF3D92E488B}"/>
              </a:ext>
            </a:extLst>
          </p:cNvPr>
          <p:cNvSpPr>
            <a:spLocks noGrp="1"/>
          </p:cNvSpPr>
          <p:nvPr>
            <p:ph idx="1"/>
          </p:nvPr>
        </p:nvSpPr>
        <p:spPr>
          <a:xfrm>
            <a:off x="451413" y="1504321"/>
            <a:ext cx="4927425" cy="6020886"/>
          </a:xfrm>
        </p:spPr>
        <p:txBody>
          <a:bodyPr>
            <a:normAutofit/>
          </a:bodyPr>
          <a:lstStyle/>
          <a:p>
            <a:pPr>
              <a:lnSpc>
                <a:spcPct val="110000"/>
              </a:lnSpc>
            </a:pPr>
            <a:r>
              <a:rPr lang="en-US" sz="1800" dirty="0"/>
              <a:t>The technique of decoding the encrypted data is known as</a:t>
            </a:r>
            <a:r>
              <a:rPr lang="en-US" sz="1800" b="1" dirty="0"/>
              <a:t> decryption</a:t>
            </a:r>
            <a:r>
              <a:rPr lang="en-US" sz="1800" dirty="0"/>
              <a:t>.</a:t>
            </a:r>
          </a:p>
          <a:p>
            <a:pPr>
              <a:lnSpc>
                <a:spcPct val="110000"/>
              </a:lnSpc>
            </a:pPr>
            <a:endParaRPr lang="en-US" sz="1800" dirty="0"/>
          </a:p>
          <a:p>
            <a:pPr>
              <a:lnSpc>
                <a:spcPct val="110000"/>
              </a:lnSpc>
            </a:pPr>
            <a:r>
              <a:rPr lang="en-IN" sz="1800" b="0" i="0" dirty="0">
                <a:effectLst/>
                <a:latin typeface="Open Sans" panose="020B0604020202020204" pitchFamily="34" charset="0"/>
              </a:rPr>
              <a:t>The recipients must have the right decryption or decoding tools to access the original details. </a:t>
            </a:r>
            <a:r>
              <a:rPr lang="en-IN" sz="1800" b="1" i="0" dirty="0">
                <a:effectLst/>
                <a:latin typeface="Open Sans" panose="020B0604020202020204" pitchFamily="34" charset="0"/>
              </a:rPr>
              <a:t>Decryption is performed using the unique keys, codes, or passwords</a:t>
            </a:r>
            <a:r>
              <a:rPr lang="en-IN" sz="1800" b="0" i="0" dirty="0">
                <a:effectLst/>
                <a:latin typeface="Open Sans" panose="020B0604020202020204" pitchFamily="34" charset="0"/>
              </a:rPr>
              <a:t>. The original file can be in the form of text files, images, e-mail messages, user data, and directories</a:t>
            </a:r>
          </a:p>
          <a:p>
            <a:pPr>
              <a:lnSpc>
                <a:spcPct val="110000"/>
              </a:lnSpc>
            </a:pPr>
            <a:endParaRPr lang="en-US" sz="1800" dirty="0">
              <a:latin typeface="Open Sans" panose="020B0604020202020204" pitchFamily="34" charset="0"/>
            </a:endParaRPr>
          </a:p>
          <a:p>
            <a:pPr>
              <a:lnSpc>
                <a:spcPct val="110000"/>
              </a:lnSpc>
            </a:pPr>
            <a:r>
              <a:rPr lang="en-IN" sz="1800" b="0" i="0" dirty="0">
                <a:effectLst/>
                <a:latin typeface="Open Sans" panose="020B0606030504020204" pitchFamily="34" charset="0"/>
              </a:rPr>
              <a:t>The decryption algorithm is also known as a </a:t>
            </a:r>
            <a:r>
              <a:rPr lang="en-IN" sz="1800" b="1" dirty="0">
                <a:latin typeface="Open Sans" panose="020B0606030504020204" pitchFamily="34" charset="0"/>
              </a:rPr>
              <a:t>cipher.</a:t>
            </a:r>
            <a:endParaRPr lang="en-IN" sz="1800" b="1" dirty="0"/>
          </a:p>
        </p:txBody>
      </p:sp>
      <p:pic>
        <p:nvPicPr>
          <p:cNvPr id="5" name="Picture 4" descr="Text&#10;&#10;Description automatically generated">
            <a:extLst>
              <a:ext uri="{FF2B5EF4-FFF2-40B4-BE49-F238E27FC236}">
                <a16:creationId xmlns:a16="http://schemas.microsoft.com/office/drawing/2014/main" id="{6C35BE5B-7D90-E8E4-AD0C-D01AECD9C973}"/>
              </a:ext>
            </a:extLst>
          </p:cNvPr>
          <p:cNvPicPr>
            <a:picLocks noChangeAspect="1"/>
          </p:cNvPicPr>
          <p:nvPr/>
        </p:nvPicPr>
        <p:blipFill rotWithShape="1">
          <a:blip r:embed="rId2">
            <a:extLst>
              <a:ext uri="{28A0092B-C50C-407E-A947-70E740481C1C}">
                <a14:useLocalDpi xmlns:a14="http://schemas.microsoft.com/office/drawing/2010/main" val="0"/>
              </a:ext>
            </a:extLst>
          </a:blip>
          <a:srcRect l="22789" r="20043"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40638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B282-AA07-C6A8-36D2-6E228C6A042E}"/>
              </a:ext>
            </a:extLst>
          </p:cNvPr>
          <p:cNvSpPr>
            <a:spLocks noGrp="1"/>
          </p:cNvSpPr>
          <p:nvPr>
            <p:ph type="title"/>
          </p:nvPr>
        </p:nvSpPr>
        <p:spPr>
          <a:xfrm>
            <a:off x="1297253" y="336416"/>
            <a:ext cx="10325000" cy="709484"/>
          </a:xfrm>
        </p:spPr>
        <p:txBody>
          <a:bodyPr/>
          <a:lstStyle/>
          <a:p>
            <a:r>
              <a:rPr lang="en-US" b="1" dirty="0"/>
              <a:t>Some Major Encryption Algorithms</a:t>
            </a:r>
            <a:endParaRPr lang="en-IN" b="1" dirty="0"/>
          </a:p>
        </p:txBody>
      </p:sp>
      <p:cxnSp>
        <p:nvCxnSpPr>
          <p:cNvPr id="7" name="Straight Arrow Connector 6">
            <a:extLst>
              <a:ext uri="{FF2B5EF4-FFF2-40B4-BE49-F238E27FC236}">
                <a16:creationId xmlns:a16="http://schemas.microsoft.com/office/drawing/2014/main" id="{AE3BE7DF-4CF2-28BB-5606-2086DB1BDD57}"/>
              </a:ext>
            </a:extLst>
          </p:cNvPr>
          <p:cNvCxnSpPr>
            <a:cxnSpLocks/>
          </p:cNvCxnSpPr>
          <p:nvPr/>
        </p:nvCxnSpPr>
        <p:spPr>
          <a:xfrm flipH="1">
            <a:off x="1047964" y="914400"/>
            <a:ext cx="4335694" cy="199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E63C763-D3EB-8E68-ED6A-466AB6409ACE}"/>
              </a:ext>
            </a:extLst>
          </p:cNvPr>
          <p:cNvCxnSpPr>
            <a:cxnSpLocks/>
            <a:endCxn id="95" idx="0"/>
          </p:cNvCxnSpPr>
          <p:nvPr/>
        </p:nvCxnSpPr>
        <p:spPr>
          <a:xfrm flipH="1">
            <a:off x="4295952" y="914400"/>
            <a:ext cx="1097980" cy="199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FE4DAB-EFEC-8903-B9EF-98A790C60D55}"/>
              </a:ext>
            </a:extLst>
          </p:cNvPr>
          <p:cNvCxnSpPr>
            <a:cxnSpLocks/>
          </p:cNvCxnSpPr>
          <p:nvPr/>
        </p:nvCxnSpPr>
        <p:spPr>
          <a:xfrm>
            <a:off x="5383658" y="914400"/>
            <a:ext cx="1002408" cy="199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CB84598-267D-5D92-7474-F496FDDF8EC8}"/>
              </a:ext>
            </a:extLst>
          </p:cNvPr>
          <p:cNvCxnSpPr>
            <a:cxnSpLocks/>
          </p:cNvCxnSpPr>
          <p:nvPr/>
        </p:nvCxnSpPr>
        <p:spPr>
          <a:xfrm>
            <a:off x="5393932" y="914400"/>
            <a:ext cx="5380704" cy="1880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C129594-C955-0D33-7C7F-AABF3C8C30FD}"/>
              </a:ext>
            </a:extLst>
          </p:cNvPr>
          <p:cNvSpPr txBox="1"/>
          <p:nvPr/>
        </p:nvSpPr>
        <p:spPr>
          <a:xfrm>
            <a:off x="339047" y="2907587"/>
            <a:ext cx="1646575" cy="2246769"/>
          </a:xfrm>
          <a:prstGeom prst="rect">
            <a:avLst/>
          </a:prstGeom>
          <a:noFill/>
        </p:spPr>
        <p:txBody>
          <a:bodyPr wrap="square" rtlCol="0">
            <a:spAutoFit/>
          </a:bodyPr>
          <a:lstStyle/>
          <a:p>
            <a:r>
              <a:rPr lang="en-US" sz="2500" dirty="0"/>
              <a:t>RSA</a:t>
            </a:r>
          </a:p>
          <a:p>
            <a:endParaRPr lang="en-US" sz="2500" dirty="0"/>
          </a:p>
          <a:p>
            <a:r>
              <a:rPr lang="en-IN" dirty="0"/>
              <a:t>Named After its Creators :</a:t>
            </a:r>
          </a:p>
          <a:p>
            <a:r>
              <a:rPr lang="en-IN" b="1" dirty="0"/>
              <a:t>Rivest</a:t>
            </a:r>
            <a:r>
              <a:rPr lang="en-IN" dirty="0"/>
              <a:t> , </a:t>
            </a:r>
            <a:r>
              <a:rPr lang="en-IN" b="1" dirty="0"/>
              <a:t>Shamir</a:t>
            </a:r>
            <a:r>
              <a:rPr lang="en-IN" dirty="0"/>
              <a:t> and </a:t>
            </a:r>
            <a:r>
              <a:rPr lang="en-IN" b="1" dirty="0"/>
              <a:t>Adleman</a:t>
            </a:r>
            <a:r>
              <a:rPr lang="en-IN" dirty="0"/>
              <a:t>.</a:t>
            </a:r>
          </a:p>
        </p:txBody>
      </p:sp>
      <p:sp>
        <p:nvSpPr>
          <p:cNvPr id="95" name="TextBox 94">
            <a:extLst>
              <a:ext uri="{FF2B5EF4-FFF2-40B4-BE49-F238E27FC236}">
                <a16:creationId xmlns:a16="http://schemas.microsoft.com/office/drawing/2014/main" id="{04DB60DB-7456-2398-9806-A03D7CB471EC}"/>
              </a:ext>
            </a:extLst>
          </p:cNvPr>
          <p:cNvSpPr txBox="1"/>
          <p:nvPr/>
        </p:nvSpPr>
        <p:spPr>
          <a:xfrm>
            <a:off x="2848650" y="2905775"/>
            <a:ext cx="2894603" cy="2693045"/>
          </a:xfrm>
          <a:prstGeom prst="rect">
            <a:avLst/>
          </a:prstGeom>
          <a:noFill/>
        </p:spPr>
        <p:txBody>
          <a:bodyPr wrap="square" rtlCol="0">
            <a:spAutoFit/>
          </a:bodyPr>
          <a:lstStyle/>
          <a:p>
            <a:r>
              <a:rPr lang="en-US" sz="2500" dirty="0"/>
              <a:t>Triple DES</a:t>
            </a:r>
          </a:p>
          <a:p>
            <a:endParaRPr lang="en-US" dirty="0"/>
          </a:p>
          <a:p>
            <a:r>
              <a:rPr lang="en-IN" b="0" i="0" dirty="0">
                <a:solidFill>
                  <a:srgbClr val="273239"/>
                </a:solidFill>
                <a:effectLst/>
                <a:latin typeface="Nunito" panose="020B0604020202020204" pitchFamily="2" charset="0"/>
              </a:rPr>
              <a:t>Triple DES is a block cipher algorithm that was created to replace its older version </a:t>
            </a:r>
            <a:r>
              <a:rPr lang="en-IN" b="1" i="0" dirty="0">
                <a:solidFill>
                  <a:srgbClr val="273239"/>
                </a:solidFill>
                <a:effectLst/>
                <a:latin typeface="Nunito" panose="020B0604020202020204" pitchFamily="2" charset="0"/>
              </a:rPr>
              <a:t>Data Encryption Standard</a:t>
            </a:r>
            <a:r>
              <a:rPr lang="en-IN" b="0" i="0" dirty="0">
                <a:solidFill>
                  <a:srgbClr val="273239"/>
                </a:solidFill>
                <a:effectLst/>
                <a:latin typeface="Nunito" panose="020B0604020202020204" pitchFamily="2" charset="0"/>
              </a:rPr>
              <a:t>(DES</a:t>
            </a:r>
            <a:r>
              <a:rPr lang="en-US" b="0" i="0" dirty="0">
                <a:solidFill>
                  <a:srgbClr val="273239"/>
                </a:solidFill>
                <a:effectLst/>
                <a:latin typeface="Nunito" panose="020B0604020202020204" pitchFamily="2" charset="0"/>
              </a:rPr>
              <a:t>)</a:t>
            </a:r>
            <a:endParaRPr lang="en-US" dirty="0"/>
          </a:p>
          <a:p>
            <a:endParaRPr lang="en-IN" dirty="0"/>
          </a:p>
        </p:txBody>
      </p:sp>
      <p:sp>
        <p:nvSpPr>
          <p:cNvPr id="96" name="TextBox 95">
            <a:extLst>
              <a:ext uri="{FF2B5EF4-FFF2-40B4-BE49-F238E27FC236}">
                <a16:creationId xmlns:a16="http://schemas.microsoft.com/office/drawing/2014/main" id="{BBDDC5D9-E6E3-3BEC-0F99-0653959DEF36}"/>
              </a:ext>
            </a:extLst>
          </p:cNvPr>
          <p:cNvSpPr txBox="1"/>
          <p:nvPr/>
        </p:nvSpPr>
        <p:spPr>
          <a:xfrm>
            <a:off x="5940177" y="2905775"/>
            <a:ext cx="3123345" cy="2139047"/>
          </a:xfrm>
          <a:prstGeom prst="rect">
            <a:avLst/>
          </a:prstGeom>
          <a:noFill/>
        </p:spPr>
        <p:txBody>
          <a:bodyPr wrap="square" rtlCol="0">
            <a:spAutoFit/>
          </a:bodyPr>
          <a:lstStyle/>
          <a:p>
            <a:r>
              <a:rPr lang="en-US" sz="2500" dirty="0"/>
              <a:t>AES</a:t>
            </a:r>
          </a:p>
          <a:p>
            <a:r>
              <a:rPr lang="en-IN" b="1" i="0" dirty="0">
                <a:solidFill>
                  <a:srgbClr val="273239"/>
                </a:solidFill>
                <a:effectLst/>
                <a:latin typeface="Nunito" pitchFamily="2" charset="0"/>
              </a:rPr>
              <a:t>Advance Encryption Standard</a:t>
            </a:r>
            <a:r>
              <a:rPr lang="en-IN" b="0" i="0" dirty="0">
                <a:solidFill>
                  <a:srgbClr val="273239"/>
                </a:solidFill>
                <a:effectLst/>
                <a:latin typeface="Nunito" pitchFamily="2" charset="0"/>
              </a:rPr>
              <a:t> also abbreviated as AES, is a symmetric block cipher which is chosen by </a:t>
            </a:r>
            <a:r>
              <a:rPr lang="en-IN" b="1" i="0" dirty="0">
                <a:solidFill>
                  <a:srgbClr val="273239"/>
                </a:solidFill>
                <a:effectLst/>
                <a:latin typeface="Nunito" pitchFamily="2" charset="0"/>
              </a:rPr>
              <a:t>United States government</a:t>
            </a:r>
          </a:p>
          <a:p>
            <a:r>
              <a:rPr lang="en-IN" dirty="0">
                <a:solidFill>
                  <a:srgbClr val="273239"/>
                </a:solidFill>
                <a:latin typeface="Nunito" pitchFamily="2" charset="0"/>
              </a:rPr>
              <a:t>to protect sensitive data.</a:t>
            </a:r>
            <a:endParaRPr lang="en-IN" dirty="0"/>
          </a:p>
        </p:txBody>
      </p:sp>
      <p:sp>
        <p:nvSpPr>
          <p:cNvPr id="97" name="TextBox 96">
            <a:extLst>
              <a:ext uri="{FF2B5EF4-FFF2-40B4-BE49-F238E27FC236}">
                <a16:creationId xmlns:a16="http://schemas.microsoft.com/office/drawing/2014/main" id="{E95AF9A6-CB6A-874D-3690-12BC3A9FFC55}"/>
              </a:ext>
            </a:extLst>
          </p:cNvPr>
          <p:cNvSpPr txBox="1"/>
          <p:nvPr/>
        </p:nvSpPr>
        <p:spPr>
          <a:xfrm>
            <a:off x="9205646" y="2784297"/>
            <a:ext cx="2998698" cy="2970044"/>
          </a:xfrm>
          <a:prstGeom prst="rect">
            <a:avLst/>
          </a:prstGeom>
          <a:noFill/>
        </p:spPr>
        <p:txBody>
          <a:bodyPr wrap="square" rtlCol="0">
            <a:spAutoFit/>
          </a:bodyPr>
          <a:lstStyle/>
          <a:p>
            <a:r>
              <a:rPr lang="en-US" sz="2500" dirty="0"/>
              <a:t>         TwoFish</a:t>
            </a:r>
          </a:p>
          <a:p>
            <a:r>
              <a:rPr lang="en-IN" b="0" i="0" dirty="0">
                <a:solidFill>
                  <a:srgbClr val="666666"/>
                </a:solidFill>
                <a:effectLst/>
                <a:latin typeface="Arial" panose="020B0604020202020204" pitchFamily="34" charset="0"/>
              </a:rPr>
              <a:t>Twofish, being a symmetric encryption algorithm, uses a </a:t>
            </a:r>
            <a:r>
              <a:rPr lang="en-IN" b="1" i="0" dirty="0">
                <a:solidFill>
                  <a:srgbClr val="666666"/>
                </a:solidFill>
                <a:effectLst/>
                <a:latin typeface="Arial" panose="020B0604020202020204" pitchFamily="34" charset="0"/>
              </a:rPr>
              <a:t>single key to both encrypt and decrypt </a:t>
            </a:r>
            <a:r>
              <a:rPr lang="en-IN" i="0" dirty="0">
                <a:solidFill>
                  <a:srgbClr val="666666"/>
                </a:solidFill>
                <a:effectLst/>
                <a:latin typeface="Arial" panose="020B0604020202020204" pitchFamily="34" charset="0"/>
              </a:rPr>
              <a:t>data</a:t>
            </a:r>
            <a:r>
              <a:rPr lang="en-IN" b="0" i="0" dirty="0">
                <a:solidFill>
                  <a:srgbClr val="666666"/>
                </a:solidFill>
                <a:effectLst/>
                <a:latin typeface="Arial" panose="020B0604020202020204" pitchFamily="34" charset="0"/>
              </a:rPr>
              <a:t> and information. It accepts the key along with the </a:t>
            </a:r>
            <a:r>
              <a:rPr lang="en-IN" b="0" i="0" dirty="0">
                <a:solidFill>
                  <a:srgbClr val="007CAD"/>
                </a:solidFill>
                <a:effectLst/>
                <a:latin typeface="Arial" panose="020B0604020202020204" pitchFamily="34" charset="0"/>
              </a:rPr>
              <a:t>plainte</a:t>
            </a:r>
            <a:r>
              <a:rPr lang="en-IN" dirty="0">
                <a:solidFill>
                  <a:srgbClr val="007CAD"/>
                </a:solidFill>
                <a:latin typeface="Arial" panose="020B0604020202020204" pitchFamily="34" charset="0"/>
              </a:rPr>
              <a:t>xt</a:t>
            </a:r>
            <a:r>
              <a:rPr lang="en-IN" b="0" i="0" dirty="0">
                <a:solidFill>
                  <a:srgbClr val="666666"/>
                </a:solidFill>
                <a:effectLst/>
                <a:latin typeface="Arial" panose="020B0604020202020204" pitchFamily="34" charset="0"/>
              </a:rPr>
              <a:t> information. This key then turns the information into </a:t>
            </a:r>
            <a:r>
              <a:rPr lang="en-IN" b="0" i="0" dirty="0">
                <a:solidFill>
                  <a:srgbClr val="007CAD"/>
                </a:solidFill>
                <a:effectLst/>
                <a:latin typeface="Arial" panose="020B0604020202020204" pitchFamily="34" charset="0"/>
              </a:rPr>
              <a:t>ciphertext</a:t>
            </a:r>
            <a:endParaRPr lang="en-IN" dirty="0"/>
          </a:p>
        </p:txBody>
      </p:sp>
    </p:spTree>
    <p:extLst>
      <p:ext uri="{BB962C8B-B14F-4D97-AF65-F5344CB8AC3E}">
        <p14:creationId xmlns:p14="http://schemas.microsoft.com/office/powerpoint/2010/main" val="348183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115E-4FEA-25B9-ED63-CE45808A9332}"/>
              </a:ext>
            </a:extLst>
          </p:cNvPr>
          <p:cNvSpPr>
            <a:spLocks noGrp="1"/>
          </p:cNvSpPr>
          <p:nvPr>
            <p:ph type="title"/>
          </p:nvPr>
        </p:nvSpPr>
        <p:spPr>
          <a:xfrm>
            <a:off x="678096" y="156524"/>
            <a:ext cx="11342048" cy="897956"/>
          </a:xfrm>
        </p:spPr>
        <p:txBody>
          <a:bodyPr/>
          <a:lstStyle/>
          <a:p>
            <a:r>
              <a:rPr lang="en-US" b="1" dirty="0"/>
              <a:t>Algorithm We have Used In Our Project</a:t>
            </a:r>
            <a:endParaRPr lang="en-IN" b="1" dirty="0"/>
          </a:p>
        </p:txBody>
      </p:sp>
      <p:sp>
        <p:nvSpPr>
          <p:cNvPr id="3" name="Content Placeholder 2">
            <a:extLst>
              <a:ext uri="{FF2B5EF4-FFF2-40B4-BE49-F238E27FC236}">
                <a16:creationId xmlns:a16="http://schemas.microsoft.com/office/drawing/2014/main" id="{35D4F019-A404-D79D-97FF-099D8F548C91}"/>
              </a:ext>
            </a:extLst>
          </p:cNvPr>
          <p:cNvSpPr>
            <a:spLocks noGrp="1"/>
          </p:cNvSpPr>
          <p:nvPr>
            <p:ph idx="1"/>
          </p:nvPr>
        </p:nvSpPr>
        <p:spPr>
          <a:xfrm>
            <a:off x="516419" y="1557914"/>
            <a:ext cx="10325000" cy="4954522"/>
          </a:xfrm>
        </p:spPr>
        <p:txBody>
          <a:bodyPr/>
          <a:lstStyle/>
          <a:p>
            <a:r>
              <a:rPr lang="en-US" sz="3000" dirty="0"/>
              <a:t>RSA :-</a:t>
            </a:r>
          </a:p>
          <a:p>
            <a:r>
              <a:rPr lang="en-IN" sz="2500" b="0" i="0" dirty="0">
                <a:solidFill>
                  <a:srgbClr val="273239"/>
                </a:solidFill>
                <a:effectLst/>
                <a:latin typeface="Nunito" pitchFamily="2" charset="0"/>
              </a:rPr>
              <a:t>RSA is an </a:t>
            </a:r>
            <a:r>
              <a:rPr lang="en-IN" sz="2500" b="1" i="0" dirty="0">
                <a:solidFill>
                  <a:srgbClr val="273239"/>
                </a:solidFill>
                <a:effectLst/>
                <a:latin typeface="Nunito" pitchFamily="2" charset="0"/>
              </a:rPr>
              <a:t>asymmetric </a:t>
            </a:r>
            <a:r>
              <a:rPr lang="en-IN" sz="2500" b="0" i="0" dirty="0">
                <a:solidFill>
                  <a:srgbClr val="273239"/>
                </a:solidFill>
                <a:effectLst/>
                <a:latin typeface="Nunito" pitchFamily="2" charset="0"/>
              </a:rPr>
              <a:t>key algorithm.</a:t>
            </a:r>
          </a:p>
          <a:p>
            <a:r>
              <a:rPr lang="en-IN" sz="2500" dirty="0">
                <a:solidFill>
                  <a:srgbClr val="273239"/>
                </a:solidFill>
                <a:latin typeface="Nunito" pitchFamily="2" charset="0"/>
              </a:rPr>
              <a:t>It was introduced in 1977 , by MIT colleagues Rivest , Shamir and Adleman.</a:t>
            </a:r>
            <a:endParaRPr lang="en-IN" sz="2500" b="0" i="0" dirty="0">
              <a:solidFill>
                <a:srgbClr val="273239"/>
              </a:solidFill>
              <a:effectLst/>
              <a:latin typeface="Nunito" pitchFamily="2" charset="0"/>
            </a:endParaRPr>
          </a:p>
          <a:p>
            <a:r>
              <a:rPr lang="en-IN" sz="2400" b="0" i="0" dirty="0">
                <a:solidFill>
                  <a:srgbClr val="273239"/>
                </a:solidFill>
                <a:effectLst/>
                <a:latin typeface="Nunito" pitchFamily="2" charset="0"/>
              </a:rPr>
              <a:t>It is generator of public key and private key.</a:t>
            </a:r>
          </a:p>
          <a:p>
            <a:r>
              <a:rPr lang="en-IN" sz="2400" b="1" i="0" dirty="0">
                <a:solidFill>
                  <a:srgbClr val="273239"/>
                </a:solidFill>
                <a:effectLst/>
                <a:latin typeface="Nunito" pitchFamily="2" charset="0"/>
              </a:rPr>
              <a:t>Public Key </a:t>
            </a:r>
            <a:r>
              <a:rPr lang="en-IN" sz="2400" b="0" i="0" dirty="0">
                <a:solidFill>
                  <a:srgbClr val="273239"/>
                </a:solidFill>
                <a:effectLst/>
                <a:latin typeface="Nunito" pitchFamily="2" charset="0"/>
              </a:rPr>
              <a:t>and </a:t>
            </a:r>
            <a:r>
              <a:rPr lang="en-IN" sz="2400" b="1" i="0" dirty="0">
                <a:solidFill>
                  <a:srgbClr val="273239"/>
                </a:solidFill>
                <a:effectLst/>
                <a:latin typeface="Nunito" pitchFamily="2" charset="0"/>
              </a:rPr>
              <a:t>Private Key </a:t>
            </a:r>
            <a:r>
              <a:rPr lang="en-IN" sz="2400" b="0" i="0" dirty="0">
                <a:solidFill>
                  <a:srgbClr val="273239"/>
                </a:solidFill>
                <a:effectLst/>
                <a:latin typeface="Nunito" pitchFamily="2" charset="0"/>
              </a:rPr>
              <a:t>are kept different . Thus making it more secure algorithm for data security.</a:t>
            </a:r>
            <a:endParaRPr lang="en-IN" sz="2500" b="1" dirty="0"/>
          </a:p>
        </p:txBody>
      </p:sp>
    </p:spTree>
    <p:extLst>
      <p:ext uri="{BB962C8B-B14F-4D97-AF65-F5344CB8AC3E}">
        <p14:creationId xmlns:p14="http://schemas.microsoft.com/office/powerpoint/2010/main" val="265873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2B49A-EA51-15E6-8F74-DA2D76719CE6}"/>
              </a:ext>
            </a:extLst>
          </p:cNvPr>
          <p:cNvSpPr>
            <a:spLocks noGrp="1"/>
          </p:cNvSpPr>
          <p:nvPr>
            <p:ph idx="1"/>
          </p:nvPr>
        </p:nvSpPr>
        <p:spPr>
          <a:xfrm>
            <a:off x="598611" y="1646782"/>
            <a:ext cx="10325000" cy="3564436"/>
          </a:xfrm>
        </p:spPr>
        <p:txBody>
          <a:bodyPr/>
          <a:lstStyle/>
          <a:p>
            <a:r>
              <a:rPr lang="en-IN" sz="2000" b="0" i="0" dirty="0">
                <a:solidFill>
                  <a:srgbClr val="273239"/>
                </a:solidFill>
                <a:effectLst/>
                <a:latin typeface="Nunito" pitchFamily="2" charset="0"/>
              </a:rPr>
              <a:t>The idea of RSA is based on the fact that it is difficult to factorize a large integer. </a:t>
            </a:r>
          </a:p>
          <a:p>
            <a:r>
              <a:rPr lang="en-IN" sz="2000" b="0" i="0" dirty="0">
                <a:solidFill>
                  <a:srgbClr val="273239"/>
                </a:solidFill>
                <a:effectLst/>
                <a:latin typeface="Nunito" pitchFamily="2" charset="0"/>
              </a:rPr>
              <a:t>The </a:t>
            </a:r>
            <a:r>
              <a:rPr lang="en-IN" sz="2000" b="1" i="0" dirty="0">
                <a:solidFill>
                  <a:srgbClr val="273239"/>
                </a:solidFill>
                <a:effectLst/>
                <a:latin typeface="Nunito" pitchFamily="2" charset="0"/>
              </a:rPr>
              <a:t>public key consists of two numbers where one number is a multiplication of two large prime numbers</a:t>
            </a:r>
            <a:r>
              <a:rPr lang="en-IN" sz="2000" b="0" i="0" dirty="0">
                <a:solidFill>
                  <a:srgbClr val="273239"/>
                </a:solidFill>
                <a:effectLst/>
                <a:latin typeface="Nunito" pitchFamily="2" charset="0"/>
              </a:rPr>
              <a:t>. </a:t>
            </a:r>
          </a:p>
          <a:p>
            <a:r>
              <a:rPr lang="en-IN" sz="2000" b="0" i="0" dirty="0">
                <a:solidFill>
                  <a:srgbClr val="273239"/>
                </a:solidFill>
                <a:effectLst/>
                <a:latin typeface="Nunito" pitchFamily="2" charset="0"/>
              </a:rPr>
              <a:t>And </a:t>
            </a:r>
            <a:r>
              <a:rPr lang="en-IN" sz="2000" b="1" i="0" dirty="0">
                <a:solidFill>
                  <a:srgbClr val="273239"/>
                </a:solidFill>
                <a:effectLst/>
                <a:latin typeface="Nunito" pitchFamily="2" charset="0"/>
              </a:rPr>
              <a:t>private key is also derived from the same two prime numbers</a:t>
            </a:r>
            <a:r>
              <a:rPr lang="en-IN" sz="2400" dirty="0">
                <a:solidFill>
                  <a:srgbClr val="273239"/>
                </a:solidFill>
                <a:latin typeface="Nunito" pitchFamily="2" charset="0"/>
              </a:rPr>
              <a:t>.</a:t>
            </a:r>
            <a:r>
              <a:rPr lang="en-IN" sz="2400" b="0" i="0" dirty="0">
                <a:solidFill>
                  <a:srgbClr val="273239"/>
                </a:solidFill>
                <a:effectLst/>
                <a:latin typeface="Nunito" pitchFamily="2" charset="0"/>
              </a:rPr>
              <a:t> </a:t>
            </a:r>
            <a:endParaRPr lang="en-US" sz="2400" b="0" i="0" dirty="0">
              <a:solidFill>
                <a:srgbClr val="273239"/>
              </a:solidFill>
              <a:effectLst/>
              <a:latin typeface="Nunito" pitchFamily="2" charset="0"/>
            </a:endParaRPr>
          </a:p>
          <a:p>
            <a:endParaRPr lang="en-IN" dirty="0"/>
          </a:p>
        </p:txBody>
      </p:sp>
    </p:spTree>
    <p:extLst>
      <p:ext uri="{BB962C8B-B14F-4D97-AF65-F5344CB8AC3E}">
        <p14:creationId xmlns:p14="http://schemas.microsoft.com/office/powerpoint/2010/main" val="65298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90FE-4FDD-358E-1CAF-04DABB90FF6B}"/>
              </a:ext>
            </a:extLst>
          </p:cNvPr>
          <p:cNvSpPr>
            <a:spLocks noGrp="1"/>
          </p:cNvSpPr>
          <p:nvPr>
            <p:ph type="title"/>
          </p:nvPr>
        </p:nvSpPr>
        <p:spPr>
          <a:xfrm>
            <a:off x="1116987" y="114415"/>
            <a:ext cx="10325000" cy="887092"/>
          </a:xfrm>
        </p:spPr>
        <p:txBody>
          <a:bodyPr/>
          <a:lstStyle/>
          <a:p>
            <a:r>
              <a:rPr lang="en-US" b="1" dirty="0"/>
              <a:t>RSA Algorithm Used In</a:t>
            </a:r>
            <a:endParaRPr lang="en-IN" b="1" dirty="0"/>
          </a:p>
        </p:txBody>
      </p:sp>
      <p:sp>
        <p:nvSpPr>
          <p:cNvPr id="3" name="Content Placeholder 2">
            <a:extLst>
              <a:ext uri="{FF2B5EF4-FFF2-40B4-BE49-F238E27FC236}">
                <a16:creationId xmlns:a16="http://schemas.microsoft.com/office/drawing/2014/main" id="{5A51344A-D4F6-ADAA-2D6C-A0F75CE4FCFB}"/>
              </a:ext>
            </a:extLst>
          </p:cNvPr>
          <p:cNvSpPr>
            <a:spLocks noGrp="1"/>
          </p:cNvSpPr>
          <p:nvPr>
            <p:ph idx="1"/>
          </p:nvPr>
        </p:nvSpPr>
        <p:spPr>
          <a:xfrm>
            <a:off x="691079" y="1654138"/>
            <a:ext cx="10325000" cy="4356243"/>
          </a:xfrm>
        </p:spPr>
        <p:txBody>
          <a:bodyPr/>
          <a:lstStyle/>
          <a:p>
            <a:pPr lvl="1"/>
            <a:r>
              <a:rPr lang="en-US" sz="2000" dirty="0"/>
              <a:t>RSA is generally used in software for verifying that software updates are from original developer.</a:t>
            </a:r>
          </a:p>
          <a:p>
            <a:pPr marL="228600" lvl="1" indent="0">
              <a:buNone/>
            </a:pPr>
            <a:endParaRPr lang="en-US" dirty="0"/>
          </a:p>
          <a:p>
            <a:pPr lvl="1"/>
            <a:r>
              <a:rPr lang="en-US" sz="2000" dirty="0"/>
              <a:t>Transport Layer Security , which is used by HTTPS , so RSA may be used in any connection to an https: URL.</a:t>
            </a:r>
          </a:p>
          <a:p>
            <a:pPr marL="228600" lvl="1" indent="0">
              <a:buNone/>
            </a:pPr>
            <a:endParaRPr lang="en-US" sz="2000" dirty="0"/>
          </a:p>
          <a:p>
            <a:pPr lvl="1"/>
            <a:r>
              <a:rPr kumimoji="0" lang="en-US" altLang="en-US" sz="2000" b="0" i="0" u="none" strike="noStrike" cap="none" normalizeH="0" baseline="0" dirty="0">
                <a:ln>
                  <a:noFill/>
                </a:ln>
                <a:effectLst/>
              </a:rPr>
              <a:t>RSA algorithm is used for </a:t>
            </a:r>
            <a:r>
              <a:rPr kumimoji="0" lang="en-US" altLang="en-US" sz="2000" b="1" i="0" u="none" strike="noStrike" cap="none" normalizeH="0" baseline="0" dirty="0">
                <a:ln>
                  <a:noFill/>
                </a:ln>
                <a:effectLst/>
              </a:rPr>
              <a:t>digital signatures</a:t>
            </a:r>
            <a:r>
              <a:rPr kumimoji="0" lang="en-US" altLang="en-US" sz="2000" b="0" i="0" u="none" strike="noStrike" cap="none" normalizeH="0" baseline="0" dirty="0">
                <a:ln>
                  <a:noFill/>
                </a:ln>
                <a:effectLst/>
              </a:rPr>
              <a:t>. </a:t>
            </a:r>
            <a:r>
              <a:rPr lang="en-US" altLang="en-US" sz="2000" dirty="0"/>
              <a:t>A sender can sign a message using their private key, and the receiver can verify the signature using the sender’s public key</a:t>
            </a:r>
            <a:r>
              <a:rPr kumimoji="0" lang="en-US" altLang="en-US" sz="2000" b="0" i="0" u="none" strike="noStrike" cap="none" normalizeH="0" baseline="0" dirty="0">
                <a:ln>
                  <a:noFill/>
                </a:ln>
                <a:effectLst/>
              </a:rPr>
              <a:t>.</a:t>
            </a:r>
          </a:p>
          <a:p>
            <a:pPr lvl="1"/>
            <a:endParaRPr lang="en-US" sz="2000" dirty="0"/>
          </a:p>
          <a:p>
            <a:pPr lvl="1"/>
            <a:endParaRPr lang="en-IN" dirty="0"/>
          </a:p>
          <a:p>
            <a:pPr lvl="1"/>
            <a:endParaRPr lang="en-IN" dirty="0"/>
          </a:p>
          <a:p>
            <a:pPr marL="228600" lvl="1" indent="0">
              <a:buNone/>
            </a:pPr>
            <a:endParaRPr lang="en-IN" dirty="0"/>
          </a:p>
          <a:p>
            <a:pPr lvl="1"/>
            <a:endParaRPr lang="en-IN" dirty="0"/>
          </a:p>
        </p:txBody>
      </p:sp>
      <p:sp>
        <p:nvSpPr>
          <p:cNvPr id="4" name="Rectangle 1">
            <a:extLst>
              <a:ext uri="{FF2B5EF4-FFF2-40B4-BE49-F238E27FC236}">
                <a16:creationId xmlns:a16="http://schemas.microsoft.com/office/drawing/2014/main" id="{68A4DB7A-40F9-1192-129A-E9DF36D6DD5D}"/>
              </a:ext>
            </a:extLst>
          </p:cNvPr>
          <p:cNvSpPr>
            <a:spLocks noChangeArrowheads="1"/>
          </p:cNvSpPr>
          <p:nvPr/>
        </p:nvSpPr>
        <p:spPr bwMode="auto">
          <a:xfrm>
            <a:off x="1175921" y="5049973"/>
            <a:ext cx="88356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p>
            <a:pPr marR="0" lvl="0" algn="l" defTabSz="914400" rtl="0" eaLnBrk="0" fontAlgn="t" latinLnBrk="0" hangingPunct="0">
              <a:lnSpc>
                <a:spcPct val="100000"/>
              </a:lnSpc>
              <a:spcBef>
                <a:spcPct val="0"/>
              </a:spcBef>
              <a:spcAft>
                <a:spcPct val="0"/>
              </a:spcAft>
              <a:buClrTx/>
              <a:buSzTx/>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1833413828"/>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709</TotalTime>
  <Words>817</Words>
  <Application>Microsoft Office PowerPoint</Application>
  <PresentationFormat>Widescreen</PresentationFormat>
  <Paragraphs>105</Paragraphs>
  <Slides>24</Slides>
  <Notes>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CosineVTI</vt:lpstr>
      <vt:lpstr>Encryption And Decryption</vt:lpstr>
      <vt:lpstr>One of The World’s Largest Data Breaches</vt:lpstr>
      <vt:lpstr>What is Encryption?</vt:lpstr>
      <vt:lpstr>A Brief History          Of Encryption </vt:lpstr>
      <vt:lpstr>Decryption</vt:lpstr>
      <vt:lpstr>Some Major Encryption Algorithms</vt:lpstr>
      <vt:lpstr>Algorithm We have Used In Our Project</vt:lpstr>
      <vt:lpstr>PowerPoint Presentation</vt:lpstr>
      <vt:lpstr>RSA Algorithm Used In</vt:lpstr>
      <vt:lpstr>Some Glimpses Of Our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Significant Data Breaches In India in the Recent Years</vt:lpstr>
      <vt:lpstr>Future Technology To be Designed with Security</vt:lpstr>
      <vt:lpstr>Quantum Cryptography :  The Future Ahead</vt:lpstr>
      <vt:lpstr>Applications Of Quantum Cryptography</vt:lpstr>
      <vt:lpstr>Advantages Of Quantum Cryptography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Encryption And Decryption</dc:title>
  <dc:creator>Pardeep Sharma</dc:creator>
  <cp:lastModifiedBy>917888871911</cp:lastModifiedBy>
  <cp:revision>10</cp:revision>
  <dcterms:created xsi:type="dcterms:W3CDTF">2023-05-05T05:22:20Z</dcterms:created>
  <dcterms:modified xsi:type="dcterms:W3CDTF">2023-05-15T03:56:55Z</dcterms:modified>
</cp:coreProperties>
</file>